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quickStyle31.xml" ContentType="application/vnd.openxmlformats-officedocument.drawingml.diagramStyle+xml"/>
  <Override PartName="/ppt/diagrams/layout3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layout24.xml" ContentType="application/vnd.openxmlformats-officedocument.drawingml.diagramLayout+xml"/>
  <Override PartName="/ppt/diagrams/colors27.xml" ContentType="application/vnd.openxmlformats-officedocument.drawingml.diagramColors+xml"/>
  <Override PartName="/ppt/diagrams/data29.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colors3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colors35.xml" ContentType="application/vnd.openxmlformats-officedocument.drawingml.diagramColors+xml"/>
  <Override PartName="/ppt/handoutMasters/handoutMaster1.xml" ContentType="application/vnd.openxmlformats-officedocument.presentationml.handoutMaster+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wmf" ContentType="image/x-wmf"/>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06" r:id="rId2"/>
    <p:sldId id="458" r:id="rId3"/>
    <p:sldId id="503" r:id="rId4"/>
    <p:sldId id="459" r:id="rId5"/>
    <p:sldId id="460" r:id="rId6"/>
    <p:sldId id="465" r:id="rId7"/>
    <p:sldId id="481" r:id="rId8"/>
    <p:sldId id="476" r:id="rId9"/>
    <p:sldId id="534" r:id="rId10"/>
    <p:sldId id="487" r:id="rId11"/>
    <p:sldId id="489" r:id="rId12"/>
    <p:sldId id="529" r:id="rId13"/>
    <p:sldId id="533" r:id="rId14"/>
    <p:sldId id="531" r:id="rId15"/>
    <p:sldId id="530" r:id="rId16"/>
    <p:sldId id="415" r:id="rId17"/>
    <p:sldId id="417" r:id="rId18"/>
    <p:sldId id="447" r:id="rId19"/>
    <p:sldId id="448" r:id="rId20"/>
    <p:sldId id="419" r:id="rId21"/>
    <p:sldId id="420" r:id="rId22"/>
    <p:sldId id="506" r:id="rId23"/>
    <p:sldId id="507" r:id="rId24"/>
    <p:sldId id="528" r:id="rId25"/>
    <p:sldId id="508" r:id="rId26"/>
    <p:sldId id="509" r:id="rId27"/>
    <p:sldId id="510" r:id="rId28"/>
    <p:sldId id="511" r:id="rId29"/>
    <p:sldId id="526" r:id="rId30"/>
    <p:sldId id="512" r:id="rId31"/>
    <p:sldId id="513" r:id="rId32"/>
    <p:sldId id="514" r:id="rId33"/>
    <p:sldId id="515" r:id="rId34"/>
    <p:sldId id="516" r:id="rId35"/>
    <p:sldId id="517" r:id="rId36"/>
    <p:sldId id="518" r:id="rId37"/>
    <p:sldId id="519" r:id="rId38"/>
    <p:sldId id="535" r:id="rId39"/>
    <p:sldId id="536" r:id="rId40"/>
    <p:sldId id="537" r:id="rId41"/>
    <p:sldId id="520" r:id="rId42"/>
    <p:sldId id="521" r:id="rId43"/>
    <p:sldId id="522" r:id="rId44"/>
    <p:sldId id="523" r:id="rId45"/>
    <p:sldId id="525" r:id="rId46"/>
    <p:sldId id="504" r:id="rId47"/>
    <p:sldId id="443" r:id="rId48"/>
    <p:sldId id="455" r:id="rId4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34" autoAdjust="0"/>
    <p:restoredTop sz="94624" autoAdjust="0"/>
  </p:normalViewPr>
  <p:slideViewPr>
    <p:cSldViewPr>
      <p:cViewPr>
        <p:scale>
          <a:sx n="60" d="100"/>
          <a:sy n="60" d="100"/>
        </p:scale>
        <p:origin x="-1650"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Sheet2!$B$1</c:f>
              <c:strCache>
                <c:ptCount val="1"/>
                <c:pt idx="0">
                  <c:v>With Feo NPs</c:v>
                </c:pt>
              </c:strCache>
            </c:strRef>
          </c:tx>
          <c:marker>
            <c:symbol val="none"/>
          </c:marker>
          <c:cat>
            <c:numRef>
              <c:f>Sheet2!$A$2:$A$7</c:f>
              <c:numCache>
                <c:formatCode>General</c:formatCode>
                <c:ptCount val="6"/>
                <c:pt idx="0">
                  <c:v>0</c:v>
                </c:pt>
                <c:pt idx="1">
                  <c:v>30</c:v>
                </c:pt>
                <c:pt idx="2">
                  <c:v>60</c:v>
                </c:pt>
                <c:pt idx="3">
                  <c:v>90</c:v>
                </c:pt>
                <c:pt idx="4">
                  <c:v>120</c:v>
                </c:pt>
                <c:pt idx="5">
                  <c:v>180</c:v>
                </c:pt>
              </c:numCache>
            </c:numRef>
          </c:cat>
          <c:val>
            <c:numRef>
              <c:f>Sheet2!$B$2:$B$7</c:f>
              <c:numCache>
                <c:formatCode>General</c:formatCode>
                <c:ptCount val="6"/>
                <c:pt idx="0">
                  <c:v>1</c:v>
                </c:pt>
                <c:pt idx="1">
                  <c:v>0.98</c:v>
                </c:pt>
                <c:pt idx="2">
                  <c:v>0.95000000000000062</c:v>
                </c:pt>
                <c:pt idx="3">
                  <c:v>0.93</c:v>
                </c:pt>
                <c:pt idx="4">
                  <c:v>0.92</c:v>
                </c:pt>
                <c:pt idx="5">
                  <c:v>0.9</c:v>
                </c:pt>
              </c:numCache>
            </c:numRef>
          </c:val>
        </c:ser>
        <c:ser>
          <c:idx val="1"/>
          <c:order val="1"/>
          <c:tx>
            <c:strRef>
              <c:f>Sheet2!$C$1</c:f>
              <c:strCache>
                <c:ptCount val="1"/>
                <c:pt idx="0">
                  <c:v>Without Feo NPs</c:v>
                </c:pt>
              </c:strCache>
            </c:strRef>
          </c:tx>
          <c:marker>
            <c:symbol val="none"/>
          </c:marker>
          <c:cat>
            <c:numRef>
              <c:f>Sheet2!$A$2:$A$7</c:f>
              <c:numCache>
                <c:formatCode>General</c:formatCode>
                <c:ptCount val="6"/>
                <c:pt idx="0">
                  <c:v>0</c:v>
                </c:pt>
                <c:pt idx="1">
                  <c:v>30</c:v>
                </c:pt>
                <c:pt idx="2">
                  <c:v>60</c:v>
                </c:pt>
                <c:pt idx="3">
                  <c:v>90</c:v>
                </c:pt>
                <c:pt idx="4">
                  <c:v>120</c:v>
                </c:pt>
                <c:pt idx="5">
                  <c:v>180</c:v>
                </c:pt>
              </c:numCache>
            </c:numRef>
          </c:cat>
          <c:val>
            <c:numRef>
              <c:f>Sheet2!$C$2:$C$7</c:f>
              <c:numCache>
                <c:formatCode>General</c:formatCode>
                <c:ptCount val="6"/>
                <c:pt idx="0">
                  <c:v>1</c:v>
                </c:pt>
                <c:pt idx="1">
                  <c:v>0.91</c:v>
                </c:pt>
                <c:pt idx="2">
                  <c:v>0.79</c:v>
                </c:pt>
                <c:pt idx="3">
                  <c:v>0.62000000000000155</c:v>
                </c:pt>
                <c:pt idx="4">
                  <c:v>0.49000000000000032</c:v>
                </c:pt>
                <c:pt idx="5">
                  <c:v>0.41000000000000031</c:v>
                </c:pt>
              </c:numCache>
            </c:numRef>
          </c:val>
        </c:ser>
        <c:marker val="1"/>
        <c:axId val="109332736"/>
        <c:axId val="109350912"/>
      </c:lineChart>
      <c:catAx>
        <c:axId val="109332736"/>
        <c:scaling>
          <c:orientation val="minMax"/>
        </c:scaling>
        <c:axPos val="b"/>
        <c:numFmt formatCode="General" sourceLinked="1"/>
        <c:tickLblPos val="nextTo"/>
        <c:crossAx val="109350912"/>
        <c:crosses val="autoZero"/>
        <c:auto val="1"/>
        <c:lblAlgn val="ctr"/>
        <c:lblOffset val="100"/>
      </c:catAx>
      <c:valAx>
        <c:axId val="109350912"/>
        <c:scaling>
          <c:orientation val="minMax"/>
        </c:scaling>
        <c:axPos val="l"/>
        <c:majorGridlines/>
        <c:numFmt formatCode="General" sourceLinked="1"/>
        <c:tickLblPos val="nextTo"/>
        <c:crossAx val="109332736"/>
        <c:crosses val="autoZero"/>
        <c:crossBetween val="between"/>
      </c:valAx>
    </c:plotArea>
    <c:legend>
      <c:legendPos val="r"/>
      <c:layout/>
    </c:legend>
    <c:plotVisOnly val="1"/>
  </c:chart>
  <c:txPr>
    <a:bodyPr/>
    <a:lstStyle/>
    <a:p>
      <a:pPr>
        <a:defRPr sz="2000" b="1"/>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b="1" dirty="0" smtClean="0">
              <a:solidFill>
                <a:srgbClr val="00FF00"/>
              </a:solidFill>
            </a:rPr>
            <a:t> </a:t>
          </a:r>
          <a:r>
            <a:rPr lang="en-US" b="1" dirty="0" smtClean="0">
              <a:solidFill>
                <a:schemeClr val="bg1"/>
              </a:solidFill>
            </a:rPr>
            <a:t>Nano-fertilizer and </a:t>
          </a:r>
          <a:r>
            <a:rPr lang="en-US" b="1" dirty="0" smtClean="0">
              <a:solidFill>
                <a:srgbClr val="00FF00"/>
              </a:solidFill>
            </a:rPr>
            <a:t>Green Synthesis </a:t>
          </a:r>
          <a:r>
            <a:rPr lang="en-US" b="1" dirty="0" smtClean="0">
              <a:solidFill>
                <a:schemeClr val="bg2"/>
              </a:solidFill>
            </a:rPr>
            <a:t>of nano-particles and </a:t>
          </a:r>
          <a:r>
            <a:rPr lang="en-US" b="1" dirty="0" smtClean="0"/>
            <a:t>its effect on plant growth promotion</a:t>
          </a:r>
          <a:r>
            <a:rPr lang="en-US" b="1" dirty="0" smtClean="0">
              <a:solidFill>
                <a:schemeClr val="bg2"/>
              </a:solidFill>
            </a:rPr>
            <a:t> </a:t>
          </a:r>
          <a:endParaRPr lang="en-IN" dirty="0">
            <a:solidFill>
              <a:schemeClr val="bg2"/>
            </a:solidFill>
          </a:endParaRPr>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6108245E-EE65-4170-85F9-BF5653FABD7E}" type="presOf" srcId="{90D5F0C2-D814-4AB7-B51C-9A1597073AAC}" destId="{D53AD3A0-F66C-431C-B4B0-9B21ACE81E49}" srcOrd="0" destOrd="0" presId="urn:microsoft.com/office/officeart/2005/8/layout/vList2"/>
    <dgm:cxn modelId="{F8B58C16-77BF-45B8-9B2C-F32F0DF19C65}" srcId="{90D5F0C2-D814-4AB7-B51C-9A1597073AAC}" destId="{E8359CF5-6039-4B43-897D-2563CF919BAE}" srcOrd="0" destOrd="0" parTransId="{C044A82D-B598-40EF-A88C-79ADD0B6FE7C}" sibTransId="{D2564FB6-E601-44E1-8793-929AEA1015BC}"/>
    <dgm:cxn modelId="{56CEAC5B-5E76-498E-9669-3120AB2C9ABA}" type="presOf" srcId="{E8359CF5-6039-4B43-897D-2563CF919BAE}" destId="{4747F467-2452-49F7-8D23-412353D0797B}" srcOrd="0" destOrd="0" presId="urn:microsoft.com/office/officeart/2005/8/layout/vList2"/>
    <dgm:cxn modelId="{6A727388-BF7B-42D0-B8BB-C98CE8CE3308}" type="presParOf" srcId="{D53AD3A0-F66C-431C-B4B0-9B21ACE81E49}" destId="{4747F467-2452-49F7-8D23-412353D0797B}" srcOrd="0"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Lst>
  <dgm:cxnLst>
    <dgm:cxn modelId="{60F910B5-9A13-4960-ACF1-52B0491C9C73}" type="presOf" srcId="{90D5F0C2-D814-4AB7-B51C-9A1597073AAC}" destId="{D53AD3A0-F66C-431C-B4B0-9B21ACE81E49}" srcOrd="0"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 Green Synthesis of </a:t>
          </a:r>
          <a:r>
            <a:rPr lang="en-US" dirty="0" err="1" smtClean="0"/>
            <a:t>FeO</a:t>
          </a:r>
          <a:r>
            <a:rPr lang="en-US" dirty="0" smtClean="0"/>
            <a:t> NPs using Ammonia </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620C9898-6644-4324-A10E-C80C2884986A}" type="presOf" srcId="{E8359CF5-6039-4B43-897D-2563CF919BAE}" destId="{4747F467-2452-49F7-8D23-412353D0797B}" srcOrd="0" destOrd="0" presId="urn:microsoft.com/office/officeart/2005/8/layout/vList2"/>
    <dgm:cxn modelId="{39D1E167-AFE7-4956-9C12-5DA396901F9B}" type="presOf" srcId="{90D5F0C2-D814-4AB7-B51C-9A1597073AAC}" destId="{D53AD3A0-F66C-431C-B4B0-9B21ACE81E49}" srcOrd="0" destOrd="0" presId="urn:microsoft.com/office/officeart/2005/8/layout/vList2"/>
    <dgm:cxn modelId="{F8B58C16-77BF-45B8-9B2C-F32F0DF19C65}" srcId="{90D5F0C2-D814-4AB7-B51C-9A1597073AAC}" destId="{E8359CF5-6039-4B43-897D-2563CF919BAE}" srcOrd="0" destOrd="0" parTransId="{C044A82D-B598-40EF-A88C-79ADD0B6FE7C}" sibTransId="{D2564FB6-E601-44E1-8793-929AEA1015BC}"/>
    <dgm:cxn modelId="{59EF0054-9CAF-4CC4-B10F-6DBAB59BD723}" type="presParOf" srcId="{D53AD3A0-F66C-431C-B4B0-9B21ACE81E49}" destId="{4747F467-2452-49F7-8D23-412353D0797B}" srcOrd="0"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 Green Synthesis of </a:t>
          </a:r>
          <a:r>
            <a:rPr lang="en-US" dirty="0" err="1" smtClean="0"/>
            <a:t>FeO</a:t>
          </a:r>
          <a:r>
            <a:rPr lang="en-US" dirty="0" smtClean="0"/>
            <a:t> NPs using Ammonia </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FFE08782-ED65-4C15-8B96-B17A691C3879}" type="presOf" srcId="{90D5F0C2-D814-4AB7-B51C-9A1597073AAC}" destId="{D53AD3A0-F66C-431C-B4B0-9B21ACE81E49}" srcOrd="0" destOrd="0" presId="urn:microsoft.com/office/officeart/2005/8/layout/vList2"/>
    <dgm:cxn modelId="{F8B58C16-77BF-45B8-9B2C-F32F0DF19C65}" srcId="{90D5F0C2-D814-4AB7-B51C-9A1597073AAC}" destId="{E8359CF5-6039-4B43-897D-2563CF919BAE}" srcOrd="0" destOrd="0" parTransId="{C044A82D-B598-40EF-A88C-79ADD0B6FE7C}" sibTransId="{D2564FB6-E601-44E1-8793-929AEA1015BC}"/>
    <dgm:cxn modelId="{D97A7308-11EA-4653-BFF3-3E7F56290829}" type="presOf" srcId="{E8359CF5-6039-4B43-897D-2563CF919BAE}" destId="{4747F467-2452-49F7-8D23-412353D0797B}" srcOrd="0" destOrd="0" presId="urn:microsoft.com/office/officeart/2005/8/layout/vList2"/>
    <dgm:cxn modelId="{556A2597-D73E-40D9-A7F3-BF87802624DD}" type="presParOf" srcId="{D53AD3A0-F66C-431C-B4B0-9B21ACE81E49}" destId="{4747F467-2452-49F7-8D23-412353D0797B}" srcOrd="0"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Characterization of </a:t>
          </a:r>
          <a:r>
            <a:rPr lang="en-US" dirty="0" err="1" smtClean="0"/>
            <a:t>FeO</a:t>
          </a:r>
          <a:r>
            <a:rPr lang="en-US" dirty="0" smtClean="0"/>
            <a:t> NPs</a:t>
          </a:r>
          <a:endParaRPr lang="en-IN" dirty="0"/>
        </a:p>
      </dgm:t>
    </dgm:pt>
    <dgm:pt modelId="{D2564FB6-E601-44E1-8793-929AEA1015BC}" type="sibTrans" cxnId="{F8B58C16-77BF-45B8-9B2C-F32F0DF19C65}">
      <dgm:prSet/>
      <dgm:spPr/>
      <dgm:t>
        <a:bodyPr/>
        <a:lstStyle/>
        <a:p>
          <a:endParaRPr lang="en-IN"/>
        </a:p>
      </dgm:t>
    </dgm:pt>
    <dgm:pt modelId="{C044A82D-B598-40EF-A88C-79ADD0B6FE7C}" type="par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8FDFF983-7501-4D43-8645-8EA4B2F5EDBE}" type="presOf" srcId="{90D5F0C2-D814-4AB7-B51C-9A1597073AAC}" destId="{D53AD3A0-F66C-431C-B4B0-9B21ACE81E49}" srcOrd="0" destOrd="0" presId="urn:microsoft.com/office/officeart/2005/8/layout/vList2"/>
    <dgm:cxn modelId="{F8B58C16-77BF-45B8-9B2C-F32F0DF19C65}" srcId="{90D5F0C2-D814-4AB7-B51C-9A1597073AAC}" destId="{E8359CF5-6039-4B43-897D-2563CF919BAE}" srcOrd="0" destOrd="0" parTransId="{C044A82D-B598-40EF-A88C-79ADD0B6FE7C}" sibTransId="{D2564FB6-E601-44E1-8793-929AEA1015BC}"/>
    <dgm:cxn modelId="{9E82462E-69CE-4E24-9982-08E1CBA8C351}" type="presOf" srcId="{E8359CF5-6039-4B43-897D-2563CF919BAE}" destId="{4747F467-2452-49F7-8D23-412353D0797B}" srcOrd="0" destOrd="0" presId="urn:microsoft.com/office/officeart/2005/8/layout/vList2"/>
    <dgm:cxn modelId="{A65DC743-E7EF-40D1-82E4-99FF70F17152}" type="presParOf" srcId="{D53AD3A0-F66C-431C-B4B0-9B21ACE81E49}" destId="{4747F467-2452-49F7-8D23-412353D0797B}" srcOrd="0" destOrd="0" presId="urn:microsoft.com/office/officeart/2005/8/layout/vList2"/>
  </dgm:cxnLst>
  <dgm:bg/>
  <dgm:whole/>
</dgm:dataModel>
</file>

<file path=ppt/diagrams/data14.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Characterization of </a:t>
          </a:r>
          <a:r>
            <a:rPr lang="en-US" dirty="0" err="1" smtClean="0"/>
            <a:t>FeO</a:t>
          </a:r>
          <a:r>
            <a:rPr lang="en-US" dirty="0" smtClean="0"/>
            <a:t> NPs</a:t>
          </a:r>
          <a:endParaRPr lang="en-IN" dirty="0"/>
        </a:p>
      </dgm:t>
    </dgm:pt>
    <dgm:pt modelId="{D2564FB6-E601-44E1-8793-929AEA1015BC}" type="sibTrans" cxnId="{F8B58C16-77BF-45B8-9B2C-F32F0DF19C65}">
      <dgm:prSet/>
      <dgm:spPr/>
      <dgm:t>
        <a:bodyPr/>
        <a:lstStyle/>
        <a:p>
          <a:endParaRPr lang="en-IN"/>
        </a:p>
      </dgm:t>
    </dgm:pt>
    <dgm:pt modelId="{C044A82D-B598-40EF-A88C-79ADD0B6FE7C}" type="par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71517500-F9B1-4832-817D-52BD0F090713}" type="presOf" srcId="{E8359CF5-6039-4B43-897D-2563CF919BAE}" destId="{4747F467-2452-49F7-8D23-412353D0797B}" srcOrd="0" destOrd="0" presId="urn:microsoft.com/office/officeart/2005/8/layout/vList2"/>
    <dgm:cxn modelId="{F8B58C16-77BF-45B8-9B2C-F32F0DF19C65}" srcId="{90D5F0C2-D814-4AB7-B51C-9A1597073AAC}" destId="{E8359CF5-6039-4B43-897D-2563CF919BAE}" srcOrd="0" destOrd="0" parTransId="{C044A82D-B598-40EF-A88C-79ADD0B6FE7C}" sibTransId="{D2564FB6-E601-44E1-8793-929AEA1015BC}"/>
    <dgm:cxn modelId="{85E02FC4-9119-492D-83F6-1CEFD0F09557}" type="presOf" srcId="{90D5F0C2-D814-4AB7-B51C-9A1597073AAC}" destId="{D53AD3A0-F66C-431C-B4B0-9B21ACE81E49}" srcOrd="0" destOrd="0" presId="urn:microsoft.com/office/officeart/2005/8/layout/vList2"/>
    <dgm:cxn modelId="{520D8942-B4F2-4A1E-BD08-1754C2A41031}" type="presParOf" srcId="{D53AD3A0-F66C-431C-B4B0-9B21ACE81E49}" destId="{4747F467-2452-49F7-8D23-412353D0797B}" srcOrd="0" destOrd="0" presId="urn:microsoft.com/office/officeart/2005/8/layout/vList2"/>
  </dgm:cxnLst>
  <dgm:bg/>
  <dgm:whole/>
</dgm:dataModel>
</file>

<file path=ppt/diagrams/data15.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Characterization of </a:t>
          </a:r>
          <a:r>
            <a:rPr lang="en-US" dirty="0" err="1" smtClean="0"/>
            <a:t>FeO</a:t>
          </a:r>
          <a:r>
            <a:rPr lang="en-US" dirty="0" smtClean="0"/>
            <a:t> 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F8B58C16-77BF-45B8-9B2C-F32F0DF19C65}" srcId="{90D5F0C2-D814-4AB7-B51C-9A1597073AAC}" destId="{E8359CF5-6039-4B43-897D-2563CF919BAE}" srcOrd="0" destOrd="0" parTransId="{C044A82D-B598-40EF-A88C-79ADD0B6FE7C}" sibTransId="{D2564FB6-E601-44E1-8793-929AEA1015BC}"/>
    <dgm:cxn modelId="{A515B645-A144-4C9C-ACE2-FFC92FD4BC35}" type="presOf" srcId="{E8359CF5-6039-4B43-897D-2563CF919BAE}" destId="{4747F467-2452-49F7-8D23-412353D0797B}" srcOrd="0" destOrd="0" presId="urn:microsoft.com/office/officeart/2005/8/layout/vList2"/>
    <dgm:cxn modelId="{D06CBEFE-6A04-4A7B-A442-22FD378A8A34}" type="presOf" srcId="{90D5F0C2-D814-4AB7-B51C-9A1597073AAC}" destId="{D53AD3A0-F66C-431C-B4B0-9B21ACE81E49}" srcOrd="0" destOrd="0" presId="urn:microsoft.com/office/officeart/2005/8/layout/vList2"/>
    <dgm:cxn modelId="{63A42A08-C1BB-4955-9B4F-ADC1810A2EC6}" type="presParOf" srcId="{D53AD3A0-F66C-431C-B4B0-9B21ACE81E49}" destId="{4747F467-2452-49F7-8D23-412353D0797B}" srcOrd="0" destOrd="0" presId="urn:microsoft.com/office/officeart/2005/8/layout/vList2"/>
  </dgm:cxnLst>
  <dgm:bg/>
  <dgm:whole/>
</dgm:dataModel>
</file>

<file path=ppt/diagrams/data16.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Characterization of </a:t>
          </a:r>
          <a:r>
            <a:rPr lang="en-US" dirty="0" err="1" smtClean="0"/>
            <a:t>FeO</a:t>
          </a:r>
          <a:r>
            <a:rPr lang="en-US" dirty="0" smtClean="0"/>
            <a:t> 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FC73E335-8E0B-4CAE-A01D-8FAF8BAD2457}" type="presOf" srcId="{E8359CF5-6039-4B43-897D-2563CF919BAE}" destId="{4747F467-2452-49F7-8D23-412353D0797B}" srcOrd="0" destOrd="0" presId="urn:microsoft.com/office/officeart/2005/8/layout/vList2"/>
    <dgm:cxn modelId="{F8B58C16-77BF-45B8-9B2C-F32F0DF19C65}" srcId="{90D5F0C2-D814-4AB7-B51C-9A1597073AAC}" destId="{E8359CF5-6039-4B43-897D-2563CF919BAE}" srcOrd="0" destOrd="0" parTransId="{C044A82D-B598-40EF-A88C-79ADD0B6FE7C}" sibTransId="{D2564FB6-E601-44E1-8793-929AEA1015BC}"/>
    <dgm:cxn modelId="{E502E663-BA09-4120-B60F-9528C6AA095D}" type="presOf" srcId="{90D5F0C2-D814-4AB7-B51C-9A1597073AAC}" destId="{D53AD3A0-F66C-431C-B4B0-9B21ACE81E49}" srcOrd="0" destOrd="0" presId="urn:microsoft.com/office/officeart/2005/8/layout/vList2"/>
    <dgm:cxn modelId="{142BCE8F-5D6D-4E23-BB13-D20CCF07097C}" type="presParOf" srcId="{D53AD3A0-F66C-431C-B4B0-9B21ACE81E49}" destId="{4747F467-2452-49F7-8D23-412353D0797B}" srcOrd="0" destOrd="0" presId="urn:microsoft.com/office/officeart/2005/8/layout/vList2"/>
  </dgm:cxnLst>
  <dgm:bg/>
  <dgm:whole/>
</dgm:dataModel>
</file>

<file path=ppt/diagrams/data17.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Dye degradation (AO) potential of </a:t>
          </a:r>
          <a:r>
            <a:rPr lang="en-US" dirty="0" err="1" smtClean="0"/>
            <a:t>FeO</a:t>
          </a:r>
          <a:r>
            <a:rPr lang="en-US" dirty="0" smtClean="0"/>
            <a:t> 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37BE0F9D-CC4E-4554-84A4-08E63F2FC189}" type="presOf" srcId="{90D5F0C2-D814-4AB7-B51C-9A1597073AAC}" destId="{D53AD3A0-F66C-431C-B4B0-9B21ACE81E49}" srcOrd="0" destOrd="0" presId="urn:microsoft.com/office/officeart/2005/8/layout/vList2"/>
    <dgm:cxn modelId="{F8B58C16-77BF-45B8-9B2C-F32F0DF19C65}" srcId="{90D5F0C2-D814-4AB7-B51C-9A1597073AAC}" destId="{E8359CF5-6039-4B43-897D-2563CF919BAE}" srcOrd="0" destOrd="0" parTransId="{C044A82D-B598-40EF-A88C-79ADD0B6FE7C}" sibTransId="{D2564FB6-E601-44E1-8793-929AEA1015BC}"/>
    <dgm:cxn modelId="{2154A23F-BF32-4EA7-B19C-D803EA010C37}" type="presOf" srcId="{E8359CF5-6039-4B43-897D-2563CF919BAE}" destId="{4747F467-2452-49F7-8D23-412353D0797B}" srcOrd="0" destOrd="0" presId="urn:microsoft.com/office/officeart/2005/8/layout/vList2"/>
    <dgm:cxn modelId="{39057610-EEB0-416E-8B98-F20471A1B2FD}" type="presParOf" srcId="{D53AD3A0-F66C-431C-B4B0-9B21ACE81E49}" destId="{4747F467-2452-49F7-8D23-412353D0797B}" srcOrd="0" destOrd="0" presId="urn:microsoft.com/office/officeart/2005/8/layout/vList2"/>
  </dgm:cxnLst>
  <dgm:bg/>
  <dgm:whole/>
</dgm:dataModel>
</file>

<file path=ppt/diagrams/data18.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Plant Growth Promotion activities of </a:t>
          </a:r>
          <a:r>
            <a:rPr lang="en-US" dirty="0" err="1" smtClean="0"/>
            <a:t>FeO</a:t>
          </a:r>
          <a:r>
            <a:rPr lang="en-US" dirty="0" smtClean="0"/>
            <a:t> 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F8B58C16-77BF-45B8-9B2C-F32F0DF19C65}" srcId="{90D5F0C2-D814-4AB7-B51C-9A1597073AAC}" destId="{E8359CF5-6039-4B43-897D-2563CF919BAE}" srcOrd="0" destOrd="0" parTransId="{C044A82D-B598-40EF-A88C-79ADD0B6FE7C}" sibTransId="{D2564FB6-E601-44E1-8793-929AEA1015BC}"/>
    <dgm:cxn modelId="{6126AAC2-B75F-4DB6-8AE0-68CBBF858586}" type="presOf" srcId="{90D5F0C2-D814-4AB7-B51C-9A1597073AAC}" destId="{D53AD3A0-F66C-431C-B4B0-9B21ACE81E49}" srcOrd="0" destOrd="0" presId="urn:microsoft.com/office/officeart/2005/8/layout/vList2"/>
    <dgm:cxn modelId="{3EEBB017-8A52-4B70-9B7E-B0CA7A052C83}" type="presOf" srcId="{E8359CF5-6039-4B43-897D-2563CF919BAE}" destId="{4747F467-2452-49F7-8D23-412353D0797B}" srcOrd="0" destOrd="0" presId="urn:microsoft.com/office/officeart/2005/8/layout/vList2"/>
    <dgm:cxn modelId="{A60A088C-2659-4F0B-A638-35147916E1E2}" type="presParOf" srcId="{D53AD3A0-F66C-431C-B4B0-9B21ACE81E49}" destId="{4747F467-2452-49F7-8D23-412353D0797B}" srcOrd="0" destOrd="0" presId="urn:microsoft.com/office/officeart/2005/8/layout/vList2"/>
  </dgm:cxnLst>
  <dgm:bg/>
  <dgm:whole/>
</dgm:dataModel>
</file>

<file path=ppt/diagrams/data19.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Lst>
  <dgm:cxnLst>
    <dgm:cxn modelId="{8F33C660-D4B9-4EB9-AD7B-43861A7C5F21}" type="presOf" srcId="{90D5F0C2-D814-4AB7-B51C-9A1597073AAC}" destId="{D53AD3A0-F66C-431C-B4B0-9B21ACE81E49}"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Iron Oxide Nanoparticles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E9AEC49B-37B5-49AA-A419-C898FE1D32D1}" type="presOf" srcId="{90D5F0C2-D814-4AB7-B51C-9A1597073AAC}" destId="{D53AD3A0-F66C-431C-B4B0-9B21ACE81E49}" srcOrd="0" destOrd="0" presId="urn:microsoft.com/office/officeart/2005/8/layout/vList2"/>
    <dgm:cxn modelId="{F8B58C16-77BF-45B8-9B2C-F32F0DF19C65}" srcId="{90D5F0C2-D814-4AB7-B51C-9A1597073AAC}" destId="{E8359CF5-6039-4B43-897D-2563CF919BAE}" srcOrd="0" destOrd="0" parTransId="{C044A82D-B598-40EF-A88C-79ADD0B6FE7C}" sibTransId="{D2564FB6-E601-44E1-8793-929AEA1015BC}"/>
    <dgm:cxn modelId="{8F7FC7CD-076E-4E14-95BE-808DFC4F8B99}" type="presOf" srcId="{E8359CF5-6039-4B43-897D-2563CF919BAE}" destId="{4747F467-2452-49F7-8D23-412353D0797B}" srcOrd="0" destOrd="0" presId="urn:microsoft.com/office/officeart/2005/8/layout/vList2"/>
    <dgm:cxn modelId="{27147AB5-77B7-4A6E-A507-63D5D054F8E4}" type="presParOf" srcId="{D53AD3A0-F66C-431C-B4B0-9B21ACE81E49}" destId="{4747F467-2452-49F7-8D23-412353D0797B}" srcOrd="0" destOrd="0" presId="urn:microsoft.com/office/officeart/2005/8/layout/vList2"/>
  </dgm:cxnLst>
  <dgm:bg/>
  <dgm:whole/>
</dgm:dataModel>
</file>

<file path=ppt/diagrams/data20.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 Green Synthesis of Ag NPs </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DEA480FE-5A97-4C1E-8454-0A42824DE6F9}" type="presOf" srcId="{90D5F0C2-D814-4AB7-B51C-9A1597073AAC}" destId="{D53AD3A0-F66C-431C-B4B0-9B21ACE81E49}" srcOrd="0" destOrd="0" presId="urn:microsoft.com/office/officeart/2005/8/layout/vList2"/>
    <dgm:cxn modelId="{F8B58C16-77BF-45B8-9B2C-F32F0DF19C65}" srcId="{90D5F0C2-D814-4AB7-B51C-9A1597073AAC}" destId="{E8359CF5-6039-4B43-897D-2563CF919BAE}" srcOrd="0" destOrd="0" parTransId="{C044A82D-B598-40EF-A88C-79ADD0B6FE7C}" sibTransId="{D2564FB6-E601-44E1-8793-929AEA1015BC}"/>
    <dgm:cxn modelId="{B486C1FC-D295-4527-87D1-4DEF4437EB03}" type="presOf" srcId="{E8359CF5-6039-4B43-897D-2563CF919BAE}" destId="{4747F467-2452-49F7-8D23-412353D0797B}" srcOrd="0" destOrd="0" presId="urn:microsoft.com/office/officeart/2005/8/layout/vList2"/>
    <dgm:cxn modelId="{37BE7007-927E-46BF-8049-D4050366F64F}" type="presParOf" srcId="{D53AD3A0-F66C-431C-B4B0-9B21ACE81E49}" destId="{4747F467-2452-49F7-8D23-412353D0797B}" srcOrd="0" destOrd="0" presId="urn:microsoft.com/office/officeart/2005/8/layout/vList2"/>
  </dgm:cxnLst>
  <dgm:bg/>
  <dgm:whole/>
</dgm:dataModel>
</file>

<file path=ppt/diagrams/data21.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Characterization of </a:t>
          </a:r>
          <a:r>
            <a:rPr lang="en-US" dirty="0" err="1" smtClean="0"/>
            <a:t>AgNPs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F8B58C16-77BF-45B8-9B2C-F32F0DF19C65}" srcId="{90D5F0C2-D814-4AB7-B51C-9A1597073AAC}" destId="{E8359CF5-6039-4B43-897D-2563CF919BAE}" srcOrd="0" destOrd="0" parTransId="{C044A82D-B598-40EF-A88C-79ADD0B6FE7C}" sibTransId="{D2564FB6-E601-44E1-8793-929AEA1015BC}"/>
    <dgm:cxn modelId="{E0AA684F-4683-4ED4-8FC8-2B3C355B0117}" type="presOf" srcId="{E8359CF5-6039-4B43-897D-2563CF919BAE}" destId="{4747F467-2452-49F7-8D23-412353D0797B}" srcOrd="0" destOrd="0" presId="urn:microsoft.com/office/officeart/2005/8/layout/vList2"/>
    <dgm:cxn modelId="{BC2040C3-9273-4C6E-8F3D-9C4AECDCCC29}" type="presOf" srcId="{90D5F0C2-D814-4AB7-B51C-9A1597073AAC}" destId="{D53AD3A0-F66C-431C-B4B0-9B21ACE81E49}" srcOrd="0" destOrd="0" presId="urn:microsoft.com/office/officeart/2005/8/layout/vList2"/>
    <dgm:cxn modelId="{30FB743A-3C34-46BE-863A-39F214D7381E}" type="presParOf" srcId="{D53AD3A0-F66C-431C-B4B0-9B21ACE81E49}" destId="{4747F467-2452-49F7-8D23-412353D0797B}" srcOrd="0" destOrd="0" presId="urn:microsoft.com/office/officeart/2005/8/layout/vList2"/>
  </dgm:cxnLst>
  <dgm:bg/>
  <dgm:whole/>
</dgm:dataModel>
</file>

<file path=ppt/diagrams/data22.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Characterization of </a:t>
          </a:r>
          <a:r>
            <a:rPr lang="en-US" dirty="0" err="1" smtClean="0"/>
            <a:t>AgNPs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A868CC36-8562-4605-9E69-C6BC04121BBF}" type="presOf" srcId="{E8359CF5-6039-4B43-897D-2563CF919BAE}" destId="{4747F467-2452-49F7-8D23-412353D0797B}" srcOrd="0" destOrd="0" presId="urn:microsoft.com/office/officeart/2005/8/layout/vList2"/>
    <dgm:cxn modelId="{F8B58C16-77BF-45B8-9B2C-F32F0DF19C65}" srcId="{90D5F0C2-D814-4AB7-B51C-9A1597073AAC}" destId="{E8359CF5-6039-4B43-897D-2563CF919BAE}" srcOrd="0" destOrd="0" parTransId="{C044A82D-B598-40EF-A88C-79ADD0B6FE7C}" sibTransId="{D2564FB6-E601-44E1-8793-929AEA1015BC}"/>
    <dgm:cxn modelId="{495BFB06-6002-4E49-8DAA-75B4A7D10FB8}" type="presOf" srcId="{90D5F0C2-D814-4AB7-B51C-9A1597073AAC}" destId="{D53AD3A0-F66C-431C-B4B0-9B21ACE81E49}" srcOrd="0" destOrd="0" presId="urn:microsoft.com/office/officeart/2005/8/layout/vList2"/>
    <dgm:cxn modelId="{BA3E7181-0ABF-467B-9576-F3A0D5EA319B}" type="presParOf" srcId="{D53AD3A0-F66C-431C-B4B0-9B21ACE81E49}" destId="{4747F467-2452-49F7-8D23-412353D0797B}" srcOrd="0" destOrd="0" presId="urn:microsoft.com/office/officeart/2005/8/layout/vList2"/>
  </dgm:cxnLst>
  <dgm:bg/>
  <dgm:whole/>
</dgm:dataModel>
</file>

<file path=ppt/diagrams/data23.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Characterization of </a:t>
          </a:r>
          <a:r>
            <a:rPr lang="en-US" dirty="0" err="1" smtClean="0"/>
            <a:t>AgNPs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F8B58C16-77BF-45B8-9B2C-F32F0DF19C65}" srcId="{90D5F0C2-D814-4AB7-B51C-9A1597073AAC}" destId="{E8359CF5-6039-4B43-897D-2563CF919BAE}" srcOrd="0" destOrd="0" parTransId="{C044A82D-B598-40EF-A88C-79ADD0B6FE7C}" sibTransId="{D2564FB6-E601-44E1-8793-929AEA1015BC}"/>
    <dgm:cxn modelId="{A1662D51-3179-44FE-A682-D4EFF3A91458}" type="presOf" srcId="{90D5F0C2-D814-4AB7-B51C-9A1597073AAC}" destId="{D53AD3A0-F66C-431C-B4B0-9B21ACE81E49}" srcOrd="0" destOrd="0" presId="urn:microsoft.com/office/officeart/2005/8/layout/vList2"/>
    <dgm:cxn modelId="{E231CE60-FB2C-4188-9A19-43DDFF25D84A}" type="presOf" srcId="{E8359CF5-6039-4B43-897D-2563CF919BAE}" destId="{4747F467-2452-49F7-8D23-412353D0797B}" srcOrd="0" destOrd="0" presId="urn:microsoft.com/office/officeart/2005/8/layout/vList2"/>
    <dgm:cxn modelId="{DAB02AA5-334A-4E46-9CE6-7411A85B6E94}" type="presParOf" srcId="{D53AD3A0-F66C-431C-B4B0-9B21ACE81E49}" destId="{4747F467-2452-49F7-8D23-412353D0797B}" srcOrd="0" destOrd="0" presId="urn:microsoft.com/office/officeart/2005/8/layout/vList2"/>
  </dgm:cxnLst>
  <dgm:bg/>
  <dgm:whole/>
</dgm:dataModel>
</file>

<file path=ppt/diagrams/data24.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Characterization of </a:t>
          </a:r>
          <a:r>
            <a:rPr lang="en-US" dirty="0" err="1" smtClean="0"/>
            <a:t>AgNPs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F8B58C16-77BF-45B8-9B2C-F32F0DF19C65}" srcId="{90D5F0C2-D814-4AB7-B51C-9A1597073AAC}" destId="{E8359CF5-6039-4B43-897D-2563CF919BAE}" srcOrd="0" destOrd="0" parTransId="{C044A82D-B598-40EF-A88C-79ADD0B6FE7C}" sibTransId="{D2564FB6-E601-44E1-8793-929AEA1015BC}"/>
    <dgm:cxn modelId="{31ADF9E8-71B7-44F4-AE02-35D32B923B2C}" type="presOf" srcId="{E8359CF5-6039-4B43-897D-2563CF919BAE}" destId="{4747F467-2452-49F7-8D23-412353D0797B}" srcOrd="0" destOrd="0" presId="urn:microsoft.com/office/officeart/2005/8/layout/vList2"/>
    <dgm:cxn modelId="{D3F55F50-47EF-4257-84A2-4A08B559C81F}" type="presOf" srcId="{90D5F0C2-D814-4AB7-B51C-9A1597073AAC}" destId="{D53AD3A0-F66C-431C-B4B0-9B21ACE81E49}" srcOrd="0" destOrd="0" presId="urn:microsoft.com/office/officeart/2005/8/layout/vList2"/>
    <dgm:cxn modelId="{101A7AEE-AF17-496C-B822-C1E8420E7530}" type="presParOf" srcId="{D53AD3A0-F66C-431C-B4B0-9B21ACE81E49}" destId="{4747F467-2452-49F7-8D23-412353D0797B}" srcOrd="0" destOrd="0" presId="urn:microsoft.com/office/officeart/2005/8/layout/vList2"/>
  </dgm:cxnLst>
  <dgm:bg/>
  <dgm:whole/>
</dgm:dataModel>
</file>

<file path=ppt/diagrams/data25.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Characterization of </a:t>
          </a:r>
          <a:r>
            <a:rPr lang="en-US" dirty="0" err="1" smtClean="0"/>
            <a:t>AgNPs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F8B58C16-77BF-45B8-9B2C-F32F0DF19C65}" srcId="{90D5F0C2-D814-4AB7-B51C-9A1597073AAC}" destId="{E8359CF5-6039-4B43-897D-2563CF919BAE}" srcOrd="0" destOrd="0" parTransId="{C044A82D-B598-40EF-A88C-79ADD0B6FE7C}" sibTransId="{D2564FB6-E601-44E1-8793-929AEA1015BC}"/>
    <dgm:cxn modelId="{5C1761BE-E41E-4563-96ED-5CA2DE6F4144}" type="presOf" srcId="{E8359CF5-6039-4B43-897D-2563CF919BAE}" destId="{4747F467-2452-49F7-8D23-412353D0797B}" srcOrd="0" destOrd="0" presId="urn:microsoft.com/office/officeart/2005/8/layout/vList2"/>
    <dgm:cxn modelId="{41D1CD16-52F1-4A4F-99B4-DE23310F30BA}" type="presOf" srcId="{90D5F0C2-D814-4AB7-B51C-9A1597073AAC}" destId="{D53AD3A0-F66C-431C-B4B0-9B21ACE81E49}" srcOrd="0" destOrd="0" presId="urn:microsoft.com/office/officeart/2005/8/layout/vList2"/>
    <dgm:cxn modelId="{42A6A834-D17D-40F0-ABBA-AD1D4E911B1A}" type="presParOf" srcId="{D53AD3A0-F66C-431C-B4B0-9B21ACE81E49}" destId="{4747F467-2452-49F7-8D23-412353D0797B}" srcOrd="0" destOrd="0" presId="urn:microsoft.com/office/officeart/2005/8/layout/vList2"/>
  </dgm:cxnLst>
  <dgm:bg/>
  <dgm:whole/>
</dgm:dataModel>
</file>

<file path=ppt/diagrams/data26.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Characterization of </a:t>
          </a:r>
          <a:r>
            <a:rPr lang="en-US" dirty="0" err="1" smtClean="0"/>
            <a:t>AgNPs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F8B58C16-77BF-45B8-9B2C-F32F0DF19C65}" srcId="{90D5F0C2-D814-4AB7-B51C-9A1597073AAC}" destId="{E8359CF5-6039-4B43-897D-2563CF919BAE}" srcOrd="0" destOrd="0" parTransId="{C044A82D-B598-40EF-A88C-79ADD0B6FE7C}" sibTransId="{D2564FB6-E601-44E1-8793-929AEA1015BC}"/>
    <dgm:cxn modelId="{1AED25D1-AD2B-4C3D-B9A0-8D5F674DDBE8}" type="presOf" srcId="{E8359CF5-6039-4B43-897D-2563CF919BAE}" destId="{4747F467-2452-49F7-8D23-412353D0797B}" srcOrd="0" destOrd="0" presId="urn:microsoft.com/office/officeart/2005/8/layout/vList2"/>
    <dgm:cxn modelId="{FD3980F0-12A2-4241-BD08-7AF46A1CEDCB}" type="presOf" srcId="{90D5F0C2-D814-4AB7-B51C-9A1597073AAC}" destId="{D53AD3A0-F66C-431C-B4B0-9B21ACE81E49}" srcOrd="0" destOrd="0" presId="urn:microsoft.com/office/officeart/2005/8/layout/vList2"/>
    <dgm:cxn modelId="{16CA960E-1493-4CFA-A566-775B9DC781B9}" type="presParOf" srcId="{D53AD3A0-F66C-431C-B4B0-9B21ACE81E49}" destId="{4747F467-2452-49F7-8D23-412353D0797B}" srcOrd="0" destOrd="0" presId="urn:microsoft.com/office/officeart/2005/8/layout/vList2"/>
  </dgm:cxnLst>
  <dgm:bg/>
  <dgm:whole/>
</dgm:dataModel>
</file>

<file path=ppt/diagrams/data27.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Antibacterial Activity of </a:t>
          </a:r>
          <a:r>
            <a:rPr lang="en-US" dirty="0" err="1" smtClean="0"/>
            <a:t>AgNPs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CD2B3270-988F-4AB7-B7C3-8F3694F16353}" type="presOf" srcId="{90D5F0C2-D814-4AB7-B51C-9A1597073AAC}" destId="{D53AD3A0-F66C-431C-B4B0-9B21ACE81E49}" srcOrd="0" destOrd="0" presId="urn:microsoft.com/office/officeart/2005/8/layout/vList2"/>
    <dgm:cxn modelId="{F8B58C16-77BF-45B8-9B2C-F32F0DF19C65}" srcId="{90D5F0C2-D814-4AB7-B51C-9A1597073AAC}" destId="{E8359CF5-6039-4B43-897D-2563CF919BAE}" srcOrd="0" destOrd="0" parTransId="{C044A82D-B598-40EF-A88C-79ADD0B6FE7C}" sibTransId="{D2564FB6-E601-44E1-8793-929AEA1015BC}"/>
    <dgm:cxn modelId="{5555508F-CA73-4796-9249-708C6E736850}" type="presOf" srcId="{E8359CF5-6039-4B43-897D-2563CF919BAE}" destId="{4747F467-2452-49F7-8D23-412353D0797B}" srcOrd="0" destOrd="0" presId="urn:microsoft.com/office/officeart/2005/8/layout/vList2"/>
    <dgm:cxn modelId="{B130893C-2C81-4A04-BEC3-18AA28757609}" type="presParOf" srcId="{D53AD3A0-F66C-431C-B4B0-9B21ACE81E49}" destId="{4747F467-2452-49F7-8D23-412353D0797B}" srcOrd="0" destOrd="0" presId="urn:microsoft.com/office/officeart/2005/8/layout/vList2"/>
  </dgm:cxnLst>
  <dgm:bg/>
  <dgm:whole/>
</dgm:dataModel>
</file>

<file path=ppt/diagrams/data28.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Antifungal Activity of </a:t>
          </a:r>
          <a:r>
            <a:rPr lang="en-US" dirty="0" err="1" smtClean="0"/>
            <a:t>AgNPs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F8B58C16-77BF-45B8-9B2C-F32F0DF19C65}" srcId="{90D5F0C2-D814-4AB7-B51C-9A1597073AAC}" destId="{E8359CF5-6039-4B43-897D-2563CF919BAE}" srcOrd="0" destOrd="0" parTransId="{C044A82D-B598-40EF-A88C-79ADD0B6FE7C}" sibTransId="{D2564FB6-E601-44E1-8793-929AEA1015BC}"/>
    <dgm:cxn modelId="{0B9310C1-E495-46A8-A16A-0C53F1A90C53}" type="presOf" srcId="{E8359CF5-6039-4B43-897D-2563CF919BAE}" destId="{4747F467-2452-49F7-8D23-412353D0797B}" srcOrd="0" destOrd="0" presId="urn:microsoft.com/office/officeart/2005/8/layout/vList2"/>
    <dgm:cxn modelId="{103EA0D4-0381-4E95-A143-7C8F51DF061D}" type="presOf" srcId="{90D5F0C2-D814-4AB7-B51C-9A1597073AAC}" destId="{D53AD3A0-F66C-431C-B4B0-9B21ACE81E49}" srcOrd="0" destOrd="0" presId="urn:microsoft.com/office/officeart/2005/8/layout/vList2"/>
    <dgm:cxn modelId="{4ACC7F23-2C90-4778-8C0D-B60EA6850F42}" type="presParOf" srcId="{D53AD3A0-F66C-431C-B4B0-9B21ACE81E49}" destId="{4747F467-2452-49F7-8D23-412353D0797B}" srcOrd="0" destOrd="0" presId="urn:microsoft.com/office/officeart/2005/8/layout/vList2"/>
  </dgm:cxnLst>
  <dgm:bg/>
  <dgm:whole/>
</dgm:dataModel>
</file>

<file path=ppt/diagrams/data29.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Antifungal Activity of </a:t>
          </a:r>
          <a:r>
            <a:rPr lang="en-US" dirty="0" err="1" smtClean="0"/>
            <a:t>AgNPs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F8B58C16-77BF-45B8-9B2C-F32F0DF19C65}" srcId="{90D5F0C2-D814-4AB7-B51C-9A1597073AAC}" destId="{E8359CF5-6039-4B43-897D-2563CF919BAE}" srcOrd="0" destOrd="0" parTransId="{C044A82D-B598-40EF-A88C-79ADD0B6FE7C}" sibTransId="{D2564FB6-E601-44E1-8793-929AEA1015BC}"/>
    <dgm:cxn modelId="{A258B8A0-5640-4740-A75E-B07E33216FBE}" type="presOf" srcId="{90D5F0C2-D814-4AB7-B51C-9A1597073AAC}" destId="{D53AD3A0-F66C-431C-B4B0-9B21ACE81E49}" srcOrd="0" destOrd="0" presId="urn:microsoft.com/office/officeart/2005/8/layout/vList2"/>
    <dgm:cxn modelId="{EEC9A871-ABCB-489A-853B-5395ACBBE448}" type="presOf" srcId="{E8359CF5-6039-4B43-897D-2563CF919BAE}" destId="{4747F467-2452-49F7-8D23-412353D0797B}" srcOrd="0" destOrd="0" presId="urn:microsoft.com/office/officeart/2005/8/layout/vList2"/>
    <dgm:cxn modelId="{79A3B68F-D621-4576-B91E-6EB7B143410D}" type="presParOf" srcId="{D53AD3A0-F66C-431C-B4B0-9B21ACE81E49}" destId="{4747F467-2452-49F7-8D23-412353D0797B}"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Iron Oxide Nanoparticles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23777C64-175E-49B4-A151-C1131D4090D8}" type="presOf" srcId="{E8359CF5-6039-4B43-897D-2563CF919BAE}" destId="{4747F467-2452-49F7-8D23-412353D0797B}" srcOrd="0" destOrd="0" presId="urn:microsoft.com/office/officeart/2005/8/layout/vList2"/>
    <dgm:cxn modelId="{F8B58C16-77BF-45B8-9B2C-F32F0DF19C65}" srcId="{90D5F0C2-D814-4AB7-B51C-9A1597073AAC}" destId="{E8359CF5-6039-4B43-897D-2563CF919BAE}" srcOrd="0" destOrd="0" parTransId="{C044A82D-B598-40EF-A88C-79ADD0B6FE7C}" sibTransId="{D2564FB6-E601-44E1-8793-929AEA1015BC}"/>
    <dgm:cxn modelId="{233BAA35-98F2-4406-92E3-FB482ADA3359}" type="presOf" srcId="{90D5F0C2-D814-4AB7-B51C-9A1597073AAC}" destId="{D53AD3A0-F66C-431C-B4B0-9B21ACE81E49}" srcOrd="0" destOrd="0" presId="urn:microsoft.com/office/officeart/2005/8/layout/vList2"/>
    <dgm:cxn modelId="{E813C2CF-F744-4C7B-BAAC-C355EC1576E2}" type="presParOf" srcId="{D53AD3A0-F66C-431C-B4B0-9B21ACE81E49}" destId="{4747F467-2452-49F7-8D23-412353D0797B}" srcOrd="0" destOrd="0" presId="urn:microsoft.com/office/officeart/2005/8/layout/vList2"/>
  </dgm:cxnLst>
  <dgm:bg/>
  <dgm:whole/>
</dgm:dataModel>
</file>

<file path=ppt/diagrams/data30.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 Antifungal Activity of </a:t>
          </a:r>
          <a:r>
            <a:rPr lang="en-US" dirty="0" err="1" smtClean="0"/>
            <a:t>AgNPs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F8B58C16-77BF-45B8-9B2C-F32F0DF19C65}" srcId="{90D5F0C2-D814-4AB7-B51C-9A1597073AAC}" destId="{E8359CF5-6039-4B43-897D-2563CF919BAE}" srcOrd="0" destOrd="0" parTransId="{C044A82D-B598-40EF-A88C-79ADD0B6FE7C}" sibTransId="{D2564FB6-E601-44E1-8793-929AEA1015BC}"/>
    <dgm:cxn modelId="{5185A9E9-060A-46FC-B59F-5C146EAA9C7D}" type="presOf" srcId="{90D5F0C2-D814-4AB7-B51C-9A1597073AAC}" destId="{D53AD3A0-F66C-431C-B4B0-9B21ACE81E49}" srcOrd="0" destOrd="0" presId="urn:microsoft.com/office/officeart/2005/8/layout/vList2"/>
    <dgm:cxn modelId="{E8C0F560-D4A8-4714-95B3-6C058D07A4C2}" type="presOf" srcId="{E8359CF5-6039-4B43-897D-2563CF919BAE}" destId="{4747F467-2452-49F7-8D23-412353D0797B}" srcOrd="0" destOrd="0" presId="urn:microsoft.com/office/officeart/2005/8/layout/vList2"/>
    <dgm:cxn modelId="{91469F9A-EB38-4559-8919-D1ED449B962C}" type="presParOf" srcId="{D53AD3A0-F66C-431C-B4B0-9B21ACE81E49}" destId="{4747F467-2452-49F7-8D23-412353D0797B}" srcOrd="0" destOrd="0" presId="urn:microsoft.com/office/officeart/2005/8/layout/vList2"/>
  </dgm:cxnLst>
  <dgm:bg/>
  <dgm:whole/>
</dgm:dataModel>
</file>

<file path=ppt/diagrams/data31.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 Antifungal Activity of </a:t>
          </a:r>
          <a:r>
            <a:rPr lang="en-US" dirty="0" err="1" smtClean="0"/>
            <a:t>AgNPs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2D80488C-2FF7-49D0-BFBB-325A1EDF44C0}" type="presOf" srcId="{90D5F0C2-D814-4AB7-B51C-9A1597073AAC}" destId="{D53AD3A0-F66C-431C-B4B0-9B21ACE81E49}" srcOrd="0" destOrd="0" presId="urn:microsoft.com/office/officeart/2005/8/layout/vList2"/>
    <dgm:cxn modelId="{F8B58C16-77BF-45B8-9B2C-F32F0DF19C65}" srcId="{90D5F0C2-D814-4AB7-B51C-9A1597073AAC}" destId="{E8359CF5-6039-4B43-897D-2563CF919BAE}" srcOrd="0" destOrd="0" parTransId="{C044A82D-B598-40EF-A88C-79ADD0B6FE7C}" sibTransId="{D2564FB6-E601-44E1-8793-929AEA1015BC}"/>
    <dgm:cxn modelId="{5C73B2A6-24C6-4689-8ADC-152C7B6B2469}" type="presOf" srcId="{E8359CF5-6039-4B43-897D-2563CF919BAE}" destId="{4747F467-2452-49F7-8D23-412353D0797B}" srcOrd="0" destOrd="0" presId="urn:microsoft.com/office/officeart/2005/8/layout/vList2"/>
    <dgm:cxn modelId="{C1FBA196-03C7-4513-A0A3-9EA46EA1EDF7}" type="presParOf" srcId="{D53AD3A0-F66C-431C-B4B0-9B21ACE81E49}" destId="{4747F467-2452-49F7-8D23-412353D0797B}" srcOrd="0" destOrd="0" presId="urn:microsoft.com/office/officeart/2005/8/layout/vList2"/>
  </dgm:cxnLst>
  <dgm:bg/>
  <dgm:whole/>
</dgm:dataModel>
</file>

<file path=ppt/diagrams/data32.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 Antiviral Activates of </a:t>
          </a:r>
          <a:r>
            <a:rPr lang="en-US" dirty="0" err="1" smtClean="0"/>
            <a:t>AgNPs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C3D66AAC-BF8C-4D21-B6D0-EC59FBB659C6}" type="presOf" srcId="{90D5F0C2-D814-4AB7-B51C-9A1597073AAC}" destId="{D53AD3A0-F66C-431C-B4B0-9B21ACE81E49}" srcOrd="0" destOrd="0" presId="urn:microsoft.com/office/officeart/2005/8/layout/vList2"/>
    <dgm:cxn modelId="{F8B58C16-77BF-45B8-9B2C-F32F0DF19C65}" srcId="{90D5F0C2-D814-4AB7-B51C-9A1597073AAC}" destId="{E8359CF5-6039-4B43-897D-2563CF919BAE}" srcOrd="0" destOrd="0" parTransId="{C044A82D-B598-40EF-A88C-79ADD0B6FE7C}" sibTransId="{D2564FB6-E601-44E1-8793-929AEA1015BC}"/>
    <dgm:cxn modelId="{0828A3DF-B276-4C85-AE38-F7850D19F0B7}" type="presOf" srcId="{E8359CF5-6039-4B43-897D-2563CF919BAE}" destId="{4747F467-2452-49F7-8D23-412353D0797B}" srcOrd="0" destOrd="0" presId="urn:microsoft.com/office/officeart/2005/8/layout/vList2"/>
    <dgm:cxn modelId="{DCB8D8EB-D477-426A-B1C0-8225348D545E}" type="presParOf" srcId="{D53AD3A0-F66C-431C-B4B0-9B21ACE81E49}" destId="{4747F467-2452-49F7-8D23-412353D0797B}" srcOrd="0" destOrd="0" presId="urn:microsoft.com/office/officeart/2005/8/layout/vList2"/>
  </dgm:cxnLst>
  <dgm:bg/>
  <dgm:whole/>
</dgm:dataModel>
</file>

<file path=ppt/diagrams/data33.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 Antiviral Activates of </a:t>
          </a:r>
          <a:r>
            <a:rPr lang="en-US" dirty="0" err="1" smtClean="0"/>
            <a:t>AgNPs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F8B58C16-77BF-45B8-9B2C-F32F0DF19C65}" srcId="{90D5F0C2-D814-4AB7-B51C-9A1597073AAC}" destId="{E8359CF5-6039-4B43-897D-2563CF919BAE}" srcOrd="0" destOrd="0" parTransId="{C044A82D-B598-40EF-A88C-79ADD0B6FE7C}" sibTransId="{D2564FB6-E601-44E1-8793-929AEA1015BC}"/>
    <dgm:cxn modelId="{647919CC-C6D1-4F8A-A672-D4F3F0D69D54}" type="presOf" srcId="{90D5F0C2-D814-4AB7-B51C-9A1597073AAC}" destId="{D53AD3A0-F66C-431C-B4B0-9B21ACE81E49}" srcOrd="0" destOrd="0" presId="urn:microsoft.com/office/officeart/2005/8/layout/vList2"/>
    <dgm:cxn modelId="{B066B67F-5309-47EB-8A36-528FD889D941}" type="presOf" srcId="{E8359CF5-6039-4B43-897D-2563CF919BAE}" destId="{4747F467-2452-49F7-8D23-412353D0797B}" srcOrd="0" destOrd="0" presId="urn:microsoft.com/office/officeart/2005/8/layout/vList2"/>
    <dgm:cxn modelId="{C9F86C5D-95DE-486B-9163-38E6562E2DD3}" type="presParOf" srcId="{D53AD3A0-F66C-431C-B4B0-9B21ACE81E49}" destId="{4747F467-2452-49F7-8D23-412353D0797B}" srcOrd="0" destOrd="0" presId="urn:microsoft.com/office/officeart/2005/8/layout/vList2"/>
  </dgm:cxnLst>
  <dgm:bg/>
  <dgm:whole/>
</dgm:dataModel>
</file>

<file path=ppt/diagrams/data34.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 Future Prospects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Y="7538">
        <dgm:presLayoutVars>
          <dgm:chMax val="0"/>
          <dgm:bulletEnabled val="1"/>
        </dgm:presLayoutVars>
      </dgm:prSet>
      <dgm:spPr/>
      <dgm:t>
        <a:bodyPr/>
        <a:lstStyle/>
        <a:p>
          <a:endParaRPr lang="en-IN"/>
        </a:p>
      </dgm:t>
    </dgm:pt>
  </dgm:ptLst>
  <dgm:cxnLst>
    <dgm:cxn modelId="{625FFBC8-FFB0-4621-BFBD-ACFD77986096}" type="presOf" srcId="{90D5F0C2-D814-4AB7-B51C-9A1597073AAC}" destId="{D53AD3A0-F66C-431C-B4B0-9B21ACE81E49}" srcOrd="0" destOrd="0" presId="urn:microsoft.com/office/officeart/2005/8/layout/vList2"/>
    <dgm:cxn modelId="{F8B58C16-77BF-45B8-9B2C-F32F0DF19C65}" srcId="{90D5F0C2-D814-4AB7-B51C-9A1597073AAC}" destId="{E8359CF5-6039-4B43-897D-2563CF919BAE}" srcOrd="0" destOrd="0" parTransId="{C044A82D-B598-40EF-A88C-79ADD0B6FE7C}" sibTransId="{D2564FB6-E601-44E1-8793-929AEA1015BC}"/>
    <dgm:cxn modelId="{C15B5C3D-3E61-4586-8EB5-1F33EC8070BA}" type="presOf" srcId="{E8359CF5-6039-4B43-897D-2563CF919BAE}" destId="{4747F467-2452-49F7-8D23-412353D0797B}" srcOrd="0" destOrd="0" presId="urn:microsoft.com/office/officeart/2005/8/layout/vList2"/>
    <dgm:cxn modelId="{72BD8587-6CD7-4D3B-9617-E84D31F5C5A9}" type="presParOf" srcId="{D53AD3A0-F66C-431C-B4B0-9B21ACE81E49}" destId="{4747F467-2452-49F7-8D23-412353D0797B}" srcOrd="0" destOrd="0" presId="urn:microsoft.com/office/officeart/2005/8/layout/vList2"/>
  </dgm:cxnLst>
  <dgm:bg/>
  <dgm:whole/>
</dgm:dataModel>
</file>

<file path=ppt/diagrams/data35.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 Thank You</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F8B58C16-77BF-45B8-9B2C-F32F0DF19C65}" srcId="{90D5F0C2-D814-4AB7-B51C-9A1597073AAC}" destId="{E8359CF5-6039-4B43-897D-2563CF919BAE}" srcOrd="0" destOrd="0" parTransId="{C044A82D-B598-40EF-A88C-79ADD0B6FE7C}" sibTransId="{D2564FB6-E601-44E1-8793-929AEA1015BC}"/>
    <dgm:cxn modelId="{A66441F6-0F1D-492B-91C1-CB3096C5678E}" type="presOf" srcId="{E8359CF5-6039-4B43-897D-2563CF919BAE}" destId="{4747F467-2452-49F7-8D23-412353D0797B}" srcOrd="0" destOrd="0" presId="urn:microsoft.com/office/officeart/2005/8/layout/vList2"/>
    <dgm:cxn modelId="{C7609D3F-6355-4231-A3FF-8D271A2502AD}" type="presOf" srcId="{90D5F0C2-D814-4AB7-B51C-9A1597073AAC}" destId="{D53AD3A0-F66C-431C-B4B0-9B21ACE81E49}" srcOrd="0" destOrd="0" presId="urn:microsoft.com/office/officeart/2005/8/layout/vList2"/>
    <dgm:cxn modelId="{2C1AE4A4-7D07-4139-A62D-755EF261500E}" type="presParOf" srcId="{D53AD3A0-F66C-431C-B4B0-9B21ACE81E49}" destId="{4747F467-2452-49F7-8D23-412353D0797B}" srcOrd="0"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Iron Oxide Nanoparticles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769EE5A2-1559-4413-BAB6-735DBF3CC84A}" type="presOf" srcId="{90D5F0C2-D814-4AB7-B51C-9A1597073AAC}" destId="{D53AD3A0-F66C-431C-B4B0-9B21ACE81E49}" srcOrd="0" destOrd="0" presId="urn:microsoft.com/office/officeart/2005/8/layout/vList2"/>
    <dgm:cxn modelId="{F8B58C16-77BF-45B8-9B2C-F32F0DF19C65}" srcId="{90D5F0C2-D814-4AB7-B51C-9A1597073AAC}" destId="{E8359CF5-6039-4B43-897D-2563CF919BAE}" srcOrd="0" destOrd="0" parTransId="{C044A82D-B598-40EF-A88C-79ADD0B6FE7C}" sibTransId="{D2564FB6-E601-44E1-8793-929AEA1015BC}"/>
    <dgm:cxn modelId="{BA73CA42-0AE6-4D0B-ABEC-C77F7909B9B4}" type="presOf" srcId="{E8359CF5-6039-4B43-897D-2563CF919BAE}" destId="{4747F467-2452-49F7-8D23-412353D0797B}" srcOrd="0" destOrd="0" presId="urn:microsoft.com/office/officeart/2005/8/layout/vList2"/>
    <dgm:cxn modelId="{0CD88DF3-5203-4868-8FFE-8F232A6EA37A}" type="presParOf" srcId="{D53AD3A0-F66C-431C-B4B0-9B21ACE81E49}" destId="{4747F467-2452-49F7-8D23-412353D0797B}" srcOrd="0"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Lst>
  <dgm:cxnLst>
    <dgm:cxn modelId="{8EF01E04-66C7-4AC1-ACE7-31D3B400ECE6}" type="presOf" srcId="{90D5F0C2-D814-4AB7-B51C-9A1597073AAC}" destId="{D53AD3A0-F66C-431C-B4B0-9B21ACE81E49}" srcOrd="0"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Lst>
  <dgm:cxnLst>
    <dgm:cxn modelId="{6347E7ED-9DFA-407C-93B2-DAA876EBEF25}" type="presOf" srcId="{90D5F0C2-D814-4AB7-B51C-9A1597073AAC}" destId="{D53AD3A0-F66C-431C-B4B0-9B21ACE81E49}" srcOrd="0"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 Green Synthesis </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10DE20D2-BEDA-4316-938F-AF0B75944669}" type="presOf" srcId="{90D5F0C2-D814-4AB7-B51C-9A1597073AAC}" destId="{D53AD3A0-F66C-431C-B4B0-9B21ACE81E49}" srcOrd="0" destOrd="0" presId="urn:microsoft.com/office/officeart/2005/8/layout/vList2"/>
    <dgm:cxn modelId="{F8B58C16-77BF-45B8-9B2C-F32F0DF19C65}" srcId="{90D5F0C2-D814-4AB7-B51C-9A1597073AAC}" destId="{E8359CF5-6039-4B43-897D-2563CF919BAE}" srcOrd="0" destOrd="0" parTransId="{C044A82D-B598-40EF-A88C-79ADD0B6FE7C}" sibTransId="{D2564FB6-E601-44E1-8793-929AEA1015BC}"/>
    <dgm:cxn modelId="{9E8F6813-DD3D-4DAB-9660-A6E1047F6BAB}" type="presOf" srcId="{E8359CF5-6039-4B43-897D-2563CF919BAE}" destId="{4747F467-2452-49F7-8D23-412353D0797B}" srcOrd="0" destOrd="0" presId="urn:microsoft.com/office/officeart/2005/8/layout/vList2"/>
    <dgm:cxn modelId="{A5FB6881-7291-4439-A14A-8AD86F0156B4}" type="presParOf" srcId="{D53AD3A0-F66C-431C-B4B0-9B21ACE81E49}" destId="{4747F467-2452-49F7-8D23-412353D0797B}" srcOrd="0"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Characterization of 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F8B58C16-77BF-45B8-9B2C-F32F0DF19C65}" srcId="{90D5F0C2-D814-4AB7-B51C-9A1597073AAC}" destId="{E8359CF5-6039-4B43-897D-2563CF919BAE}" srcOrd="0" destOrd="0" parTransId="{C044A82D-B598-40EF-A88C-79ADD0B6FE7C}" sibTransId="{D2564FB6-E601-44E1-8793-929AEA1015BC}"/>
    <dgm:cxn modelId="{EB366CDF-774A-4535-A47A-CFE114815BA3}" type="presOf" srcId="{90D5F0C2-D814-4AB7-B51C-9A1597073AAC}" destId="{D53AD3A0-F66C-431C-B4B0-9B21ACE81E49}" srcOrd="0" destOrd="0" presId="urn:microsoft.com/office/officeart/2005/8/layout/vList2"/>
    <dgm:cxn modelId="{48B64259-CE23-4156-9CAE-F452AA9E6F2A}" type="presOf" srcId="{E8359CF5-6039-4B43-897D-2563CF919BAE}" destId="{4747F467-2452-49F7-8D23-412353D0797B}" srcOrd="0" destOrd="0" presId="urn:microsoft.com/office/officeart/2005/8/layout/vList2"/>
    <dgm:cxn modelId="{C37E1904-D2B8-4ED5-870A-E7F3F970A25A}" type="presParOf" srcId="{D53AD3A0-F66C-431C-B4B0-9B21ACE81E49}" destId="{4747F467-2452-49F7-8D23-412353D0797B}" srcOrd="0"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90D5F0C2-D814-4AB7-B51C-9A1597073AA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N"/>
        </a:p>
      </dgm:t>
    </dgm:pt>
    <dgm:pt modelId="{E8359CF5-6039-4B43-897D-2563CF919BAE}">
      <dgm:prSet/>
      <dgm:spPr/>
      <dgm:t>
        <a:bodyPr/>
        <a:lstStyle/>
        <a:p>
          <a:pPr algn="ctr" rtl="0"/>
          <a:r>
            <a:rPr lang="en-US" dirty="0" smtClean="0"/>
            <a:t>Characterization of </a:t>
          </a:r>
          <a:r>
            <a:rPr lang="en-US" dirty="0" err="1" smtClean="0"/>
            <a:t>FeO</a:t>
          </a:r>
          <a:r>
            <a:rPr lang="en-US" dirty="0" smtClean="0"/>
            <a:t> NPs</a:t>
          </a:r>
          <a:endParaRPr lang="en-IN" dirty="0"/>
        </a:p>
      </dgm:t>
    </dgm:pt>
    <dgm:pt modelId="{C044A82D-B598-40EF-A88C-79ADD0B6FE7C}" type="parTrans" cxnId="{F8B58C16-77BF-45B8-9B2C-F32F0DF19C65}">
      <dgm:prSet/>
      <dgm:spPr/>
      <dgm:t>
        <a:bodyPr/>
        <a:lstStyle/>
        <a:p>
          <a:endParaRPr lang="en-IN"/>
        </a:p>
      </dgm:t>
    </dgm:pt>
    <dgm:pt modelId="{D2564FB6-E601-44E1-8793-929AEA1015BC}" type="sibTrans" cxnId="{F8B58C16-77BF-45B8-9B2C-F32F0DF19C65}">
      <dgm:prSet/>
      <dgm:spPr/>
      <dgm:t>
        <a:bodyPr/>
        <a:lstStyle/>
        <a:p>
          <a:endParaRPr lang="en-IN"/>
        </a:p>
      </dgm:t>
    </dgm:pt>
    <dgm:pt modelId="{D53AD3A0-F66C-431C-B4B0-9B21ACE81E49}" type="pres">
      <dgm:prSet presAssocID="{90D5F0C2-D814-4AB7-B51C-9A1597073AAC}" presName="linear" presStyleCnt="0">
        <dgm:presLayoutVars>
          <dgm:animLvl val="lvl"/>
          <dgm:resizeHandles val="exact"/>
        </dgm:presLayoutVars>
      </dgm:prSet>
      <dgm:spPr/>
      <dgm:t>
        <a:bodyPr/>
        <a:lstStyle/>
        <a:p>
          <a:endParaRPr lang="en-IN"/>
        </a:p>
      </dgm:t>
    </dgm:pt>
    <dgm:pt modelId="{4747F467-2452-49F7-8D23-412353D0797B}" type="pres">
      <dgm:prSet presAssocID="{E8359CF5-6039-4B43-897D-2563CF919BAE}" presName="parentText" presStyleLbl="node1" presStyleIdx="0" presStyleCnt="1" custLinFactNeighborX="520" custLinFactNeighborY="-12387">
        <dgm:presLayoutVars>
          <dgm:chMax val="0"/>
          <dgm:bulletEnabled val="1"/>
        </dgm:presLayoutVars>
      </dgm:prSet>
      <dgm:spPr/>
      <dgm:t>
        <a:bodyPr/>
        <a:lstStyle/>
        <a:p>
          <a:endParaRPr lang="en-IN"/>
        </a:p>
      </dgm:t>
    </dgm:pt>
  </dgm:ptLst>
  <dgm:cxnLst>
    <dgm:cxn modelId="{F8B58C16-77BF-45B8-9B2C-F32F0DF19C65}" srcId="{90D5F0C2-D814-4AB7-B51C-9A1597073AAC}" destId="{E8359CF5-6039-4B43-897D-2563CF919BAE}" srcOrd="0" destOrd="0" parTransId="{C044A82D-B598-40EF-A88C-79ADD0B6FE7C}" sibTransId="{D2564FB6-E601-44E1-8793-929AEA1015BC}"/>
    <dgm:cxn modelId="{61859407-70DE-4E1C-AF72-E420850958BD}" type="presOf" srcId="{E8359CF5-6039-4B43-897D-2563CF919BAE}" destId="{4747F467-2452-49F7-8D23-412353D0797B}" srcOrd="0" destOrd="0" presId="urn:microsoft.com/office/officeart/2005/8/layout/vList2"/>
    <dgm:cxn modelId="{507C0999-5E31-4A71-ABCC-FA12338824BA}" type="presOf" srcId="{90D5F0C2-D814-4AB7-B51C-9A1597073AAC}" destId="{D53AD3A0-F66C-431C-B4B0-9B21ACE81E49}" srcOrd="0" destOrd="0" presId="urn:microsoft.com/office/officeart/2005/8/layout/vList2"/>
    <dgm:cxn modelId="{62B215AC-2F20-4585-97EE-B3FD7023642D}" type="presParOf" srcId="{D53AD3A0-F66C-431C-B4B0-9B21ACE81E49}" destId="{4747F467-2452-49F7-8D23-412353D0797B}"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IN"/>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5102316-BDA3-4599-BB8E-818E43D5D56F}" type="datetimeFigureOut">
              <a:rPr lang="en-US"/>
              <a:pPr>
                <a:defRPr/>
              </a:pPr>
              <a:t>4/6/2019</a:t>
            </a:fld>
            <a:endParaRPr lang="en-IN"/>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IN"/>
              <a:t>Maharana Pratap University of Agriculture and Technology,Udaipur,India</a:t>
            </a:r>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238F904-67C2-42F6-B733-C7E0AC7427A2}" type="slidenum">
              <a:rPr lang="en-IN"/>
              <a:pPr>
                <a:defRPr/>
              </a:pPr>
              <a:t>‹#›</a:t>
            </a:fld>
            <a:endParaRPr lang="en-IN"/>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IN"/>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023A422-71FC-4897-BBC0-78EFC4D87E81}" type="datetimeFigureOut">
              <a:rPr lang="en-US"/>
              <a:pPr>
                <a:defRPr/>
              </a:pPr>
              <a:t>4/6/2019</a:t>
            </a:fld>
            <a:endParaRPr lang="en-IN"/>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IN"/>
              <a:t>Maharana Pratap University of Agriculture and Technology,Udaipur,India</a:t>
            </a:r>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0602DF27-1002-463A-BE4B-E913A7B3F54B}" type="slidenum">
              <a:rPr lang="en-IN"/>
              <a:pPr>
                <a:defRPr/>
              </a:pPr>
              <a:t>‹#›</a:t>
            </a:fld>
            <a:endParaRPr lang="en-IN"/>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824530-EDD6-40CB-A56E-A0BC1B0661C8}" type="slidenum">
              <a:rPr lang="en-IN" smtClean="0"/>
              <a:pPr fontAlgn="base">
                <a:spcBef>
                  <a:spcPct val="0"/>
                </a:spcBef>
                <a:spcAft>
                  <a:spcPct val="0"/>
                </a:spcAft>
                <a:defRPr/>
              </a:pPr>
              <a:t>1</a:t>
            </a:fld>
            <a:endParaRPr lang="en-IN" smtClean="0"/>
          </a:p>
        </p:txBody>
      </p:sp>
      <p:sp>
        <p:nvSpPr>
          <p:cNvPr id="2662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smtClean="0"/>
              <a:t>Maharana Pratap University of Agriculture and Technology,Udaipur,India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A2713C3-D9AD-4416-8896-4C223435A0F5}"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C52A0512-3E80-405C-8660-04FC81CE2251}" type="datetime1">
              <a:rPr lang="en-US"/>
              <a:pPr>
                <a:defRPr/>
              </a:pPr>
              <a:t>4/6/2019</a:t>
            </a:fld>
            <a:endParaRPr lang="en-IN"/>
          </a:p>
        </p:txBody>
      </p:sp>
      <p:sp>
        <p:nvSpPr>
          <p:cNvPr id="5" name="Footer Placeholder 4"/>
          <p:cNvSpPr>
            <a:spLocks noGrp="1"/>
          </p:cNvSpPr>
          <p:nvPr>
            <p:ph type="ftr" sz="quarter" idx="11"/>
          </p:nvPr>
        </p:nvSpPr>
        <p:spPr/>
        <p:txBody>
          <a:bodyPr/>
          <a:lstStyle>
            <a:lvl1pPr>
              <a:defRPr/>
            </a:lvl1pPr>
          </a:lstStyle>
          <a:p>
            <a:pPr>
              <a:defRPr/>
            </a:pPr>
            <a:r>
              <a:rPr lang="en-IN"/>
              <a:t>Maharana Partap University of Agriculture and Technology,Udaipur,India</a:t>
            </a:r>
          </a:p>
        </p:txBody>
      </p:sp>
      <p:sp>
        <p:nvSpPr>
          <p:cNvPr id="6" name="Slide Number Placeholder 5"/>
          <p:cNvSpPr>
            <a:spLocks noGrp="1"/>
          </p:cNvSpPr>
          <p:nvPr>
            <p:ph type="sldNum" sz="quarter" idx="12"/>
          </p:nvPr>
        </p:nvSpPr>
        <p:spPr/>
        <p:txBody>
          <a:bodyPr/>
          <a:lstStyle>
            <a:lvl1pPr>
              <a:defRPr/>
            </a:lvl1pPr>
          </a:lstStyle>
          <a:p>
            <a:pPr>
              <a:defRPr/>
            </a:pPr>
            <a:fld id="{3B3515F1-896E-4AA1-96AA-ED63DE3CB683}" type="slidenum">
              <a:rPr lang="en-IN"/>
              <a:pPr>
                <a:defRPr/>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2E9B5F2C-EB9E-4D59-A25D-7FC09246A1EA}" type="datetime1">
              <a:rPr lang="en-US"/>
              <a:pPr>
                <a:defRPr/>
              </a:pPr>
              <a:t>4/6/2019</a:t>
            </a:fld>
            <a:endParaRPr lang="en-IN"/>
          </a:p>
        </p:txBody>
      </p:sp>
      <p:sp>
        <p:nvSpPr>
          <p:cNvPr id="5" name="Footer Placeholder 4"/>
          <p:cNvSpPr>
            <a:spLocks noGrp="1"/>
          </p:cNvSpPr>
          <p:nvPr>
            <p:ph type="ftr" sz="quarter" idx="11"/>
          </p:nvPr>
        </p:nvSpPr>
        <p:spPr/>
        <p:txBody>
          <a:bodyPr/>
          <a:lstStyle>
            <a:lvl1pPr>
              <a:defRPr/>
            </a:lvl1pPr>
          </a:lstStyle>
          <a:p>
            <a:pPr>
              <a:defRPr/>
            </a:pPr>
            <a:r>
              <a:rPr lang="en-IN"/>
              <a:t>Maharana Partap University of Agriculture and Technology,Udaipur,India</a:t>
            </a:r>
          </a:p>
        </p:txBody>
      </p:sp>
      <p:sp>
        <p:nvSpPr>
          <p:cNvPr id="6" name="Slide Number Placeholder 5"/>
          <p:cNvSpPr>
            <a:spLocks noGrp="1"/>
          </p:cNvSpPr>
          <p:nvPr>
            <p:ph type="sldNum" sz="quarter" idx="12"/>
          </p:nvPr>
        </p:nvSpPr>
        <p:spPr/>
        <p:txBody>
          <a:bodyPr/>
          <a:lstStyle>
            <a:lvl1pPr>
              <a:defRPr/>
            </a:lvl1pPr>
          </a:lstStyle>
          <a:p>
            <a:pPr>
              <a:defRPr/>
            </a:pPr>
            <a:fld id="{138CBDA8-9D2F-4949-8BD1-DF0BE6D2F281}" type="slidenum">
              <a:rPr lang="en-IN"/>
              <a:pPr>
                <a:defRPr/>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86AE549B-68C9-4438-8750-71F343E65D74}" type="datetime1">
              <a:rPr lang="en-US"/>
              <a:pPr>
                <a:defRPr/>
              </a:pPr>
              <a:t>4/6/2019</a:t>
            </a:fld>
            <a:endParaRPr lang="en-IN"/>
          </a:p>
        </p:txBody>
      </p:sp>
      <p:sp>
        <p:nvSpPr>
          <p:cNvPr id="5" name="Footer Placeholder 4"/>
          <p:cNvSpPr>
            <a:spLocks noGrp="1"/>
          </p:cNvSpPr>
          <p:nvPr>
            <p:ph type="ftr" sz="quarter" idx="11"/>
          </p:nvPr>
        </p:nvSpPr>
        <p:spPr/>
        <p:txBody>
          <a:bodyPr/>
          <a:lstStyle>
            <a:lvl1pPr>
              <a:defRPr/>
            </a:lvl1pPr>
          </a:lstStyle>
          <a:p>
            <a:pPr>
              <a:defRPr/>
            </a:pPr>
            <a:r>
              <a:rPr lang="en-IN"/>
              <a:t>Maharana Partap University of Agriculture and Technology,Udaipur,India</a:t>
            </a:r>
          </a:p>
        </p:txBody>
      </p:sp>
      <p:sp>
        <p:nvSpPr>
          <p:cNvPr id="6" name="Slide Number Placeholder 5"/>
          <p:cNvSpPr>
            <a:spLocks noGrp="1"/>
          </p:cNvSpPr>
          <p:nvPr>
            <p:ph type="sldNum" sz="quarter" idx="12"/>
          </p:nvPr>
        </p:nvSpPr>
        <p:spPr/>
        <p:txBody>
          <a:bodyPr/>
          <a:lstStyle>
            <a:lvl1pPr>
              <a:defRPr/>
            </a:lvl1pPr>
          </a:lstStyle>
          <a:p>
            <a:pPr>
              <a:defRPr/>
            </a:pPr>
            <a:fld id="{BAB728E7-BD28-4F82-8038-2CD3143D52E0}"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CA1CA325-6CFA-4404-8D06-93FF64105370}" type="datetime1">
              <a:rPr lang="en-US"/>
              <a:pPr>
                <a:defRPr/>
              </a:pPr>
              <a:t>4/6/2019</a:t>
            </a:fld>
            <a:endParaRPr lang="en-IN"/>
          </a:p>
        </p:txBody>
      </p:sp>
      <p:sp>
        <p:nvSpPr>
          <p:cNvPr id="5" name="Footer Placeholder 4"/>
          <p:cNvSpPr>
            <a:spLocks noGrp="1"/>
          </p:cNvSpPr>
          <p:nvPr>
            <p:ph type="ftr" sz="quarter" idx="11"/>
          </p:nvPr>
        </p:nvSpPr>
        <p:spPr/>
        <p:txBody>
          <a:bodyPr/>
          <a:lstStyle>
            <a:lvl1pPr>
              <a:defRPr/>
            </a:lvl1pPr>
          </a:lstStyle>
          <a:p>
            <a:pPr>
              <a:defRPr/>
            </a:pPr>
            <a:r>
              <a:rPr lang="en-IN"/>
              <a:t>Maharana Partap University of Agriculture and Technology,Udaipur,India</a:t>
            </a:r>
          </a:p>
        </p:txBody>
      </p:sp>
      <p:sp>
        <p:nvSpPr>
          <p:cNvPr id="6" name="Slide Number Placeholder 5"/>
          <p:cNvSpPr>
            <a:spLocks noGrp="1"/>
          </p:cNvSpPr>
          <p:nvPr>
            <p:ph type="sldNum" sz="quarter" idx="12"/>
          </p:nvPr>
        </p:nvSpPr>
        <p:spPr/>
        <p:txBody>
          <a:bodyPr/>
          <a:lstStyle>
            <a:lvl1pPr>
              <a:defRPr/>
            </a:lvl1pPr>
          </a:lstStyle>
          <a:p>
            <a:pPr>
              <a:defRPr/>
            </a:pPr>
            <a:fld id="{64023D6A-F83E-41A0-AAA4-C45C7A737E4D}" type="slidenum">
              <a:rPr lang="en-IN"/>
              <a:pPr>
                <a:defRPr/>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154FC4E-FD8F-4CCF-A970-C721E8887B24}" type="datetime1">
              <a:rPr lang="en-US"/>
              <a:pPr>
                <a:defRPr/>
              </a:pPr>
              <a:t>4/6/2019</a:t>
            </a:fld>
            <a:endParaRPr lang="en-IN"/>
          </a:p>
        </p:txBody>
      </p:sp>
      <p:sp>
        <p:nvSpPr>
          <p:cNvPr id="5" name="Footer Placeholder 4"/>
          <p:cNvSpPr>
            <a:spLocks noGrp="1"/>
          </p:cNvSpPr>
          <p:nvPr>
            <p:ph type="ftr" sz="quarter" idx="11"/>
          </p:nvPr>
        </p:nvSpPr>
        <p:spPr/>
        <p:txBody>
          <a:bodyPr/>
          <a:lstStyle>
            <a:lvl1pPr>
              <a:defRPr/>
            </a:lvl1pPr>
          </a:lstStyle>
          <a:p>
            <a:pPr>
              <a:defRPr/>
            </a:pPr>
            <a:r>
              <a:rPr lang="en-IN"/>
              <a:t>Maharana Partap University of Agriculture and Technology,Udaipur,India</a:t>
            </a:r>
          </a:p>
        </p:txBody>
      </p:sp>
      <p:sp>
        <p:nvSpPr>
          <p:cNvPr id="6" name="Slide Number Placeholder 5"/>
          <p:cNvSpPr>
            <a:spLocks noGrp="1"/>
          </p:cNvSpPr>
          <p:nvPr>
            <p:ph type="sldNum" sz="quarter" idx="12"/>
          </p:nvPr>
        </p:nvSpPr>
        <p:spPr/>
        <p:txBody>
          <a:bodyPr/>
          <a:lstStyle>
            <a:lvl1pPr>
              <a:defRPr/>
            </a:lvl1pPr>
          </a:lstStyle>
          <a:p>
            <a:pPr>
              <a:defRPr/>
            </a:pPr>
            <a:fld id="{FC427116-652C-43E7-BF78-3CD5080F981E}" type="slidenum">
              <a:rPr lang="en-IN"/>
              <a:pPr>
                <a:defRPr/>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CF39B1B0-2BF0-4E3A-8A3E-9C188F322CB9}" type="datetime1">
              <a:rPr lang="en-US"/>
              <a:pPr>
                <a:defRPr/>
              </a:pPr>
              <a:t>4/6/2019</a:t>
            </a:fld>
            <a:endParaRPr lang="en-IN"/>
          </a:p>
        </p:txBody>
      </p:sp>
      <p:sp>
        <p:nvSpPr>
          <p:cNvPr id="6" name="Footer Placeholder 4"/>
          <p:cNvSpPr>
            <a:spLocks noGrp="1"/>
          </p:cNvSpPr>
          <p:nvPr>
            <p:ph type="ftr" sz="quarter" idx="11"/>
          </p:nvPr>
        </p:nvSpPr>
        <p:spPr/>
        <p:txBody>
          <a:bodyPr/>
          <a:lstStyle>
            <a:lvl1pPr>
              <a:defRPr/>
            </a:lvl1pPr>
          </a:lstStyle>
          <a:p>
            <a:pPr>
              <a:defRPr/>
            </a:pPr>
            <a:r>
              <a:rPr lang="en-IN"/>
              <a:t>Maharana Partap University of Agriculture and Technology,Udaipur,India</a:t>
            </a:r>
          </a:p>
        </p:txBody>
      </p:sp>
      <p:sp>
        <p:nvSpPr>
          <p:cNvPr id="7" name="Slide Number Placeholder 5"/>
          <p:cNvSpPr>
            <a:spLocks noGrp="1"/>
          </p:cNvSpPr>
          <p:nvPr>
            <p:ph type="sldNum" sz="quarter" idx="12"/>
          </p:nvPr>
        </p:nvSpPr>
        <p:spPr/>
        <p:txBody>
          <a:bodyPr/>
          <a:lstStyle>
            <a:lvl1pPr>
              <a:defRPr/>
            </a:lvl1pPr>
          </a:lstStyle>
          <a:p>
            <a:pPr>
              <a:defRPr/>
            </a:pPr>
            <a:fld id="{242AEC35-D874-40E9-9EF8-514ED4C53A91}" type="slidenum">
              <a:rPr lang="en-IN"/>
              <a:pPr>
                <a:defRPr/>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B93818AE-87E3-4A39-B721-FB4F36E714D2}" type="datetime1">
              <a:rPr lang="en-US"/>
              <a:pPr>
                <a:defRPr/>
              </a:pPr>
              <a:t>4/6/2019</a:t>
            </a:fld>
            <a:endParaRPr lang="en-IN"/>
          </a:p>
        </p:txBody>
      </p:sp>
      <p:sp>
        <p:nvSpPr>
          <p:cNvPr id="8" name="Footer Placeholder 4"/>
          <p:cNvSpPr>
            <a:spLocks noGrp="1"/>
          </p:cNvSpPr>
          <p:nvPr>
            <p:ph type="ftr" sz="quarter" idx="11"/>
          </p:nvPr>
        </p:nvSpPr>
        <p:spPr/>
        <p:txBody>
          <a:bodyPr/>
          <a:lstStyle>
            <a:lvl1pPr>
              <a:defRPr/>
            </a:lvl1pPr>
          </a:lstStyle>
          <a:p>
            <a:pPr>
              <a:defRPr/>
            </a:pPr>
            <a:r>
              <a:rPr lang="en-IN"/>
              <a:t>Maharana Partap University of Agriculture and Technology,Udaipur,India</a:t>
            </a:r>
          </a:p>
        </p:txBody>
      </p:sp>
      <p:sp>
        <p:nvSpPr>
          <p:cNvPr id="9" name="Slide Number Placeholder 5"/>
          <p:cNvSpPr>
            <a:spLocks noGrp="1"/>
          </p:cNvSpPr>
          <p:nvPr>
            <p:ph type="sldNum" sz="quarter" idx="12"/>
          </p:nvPr>
        </p:nvSpPr>
        <p:spPr/>
        <p:txBody>
          <a:bodyPr/>
          <a:lstStyle>
            <a:lvl1pPr>
              <a:defRPr/>
            </a:lvl1pPr>
          </a:lstStyle>
          <a:p>
            <a:pPr>
              <a:defRPr/>
            </a:pPr>
            <a:fld id="{70ED1F94-AC5E-4112-84F0-1BBD92E13E85}" type="slidenum">
              <a:rPr lang="en-IN"/>
              <a:pPr>
                <a:defRPr/>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A13022C4-E203-45C1-A69D-2110A791D305}" type="datetime1">
              <a:rPr lang="en-US"/>
              <a:pPr>
                <a:defRPr/>
              </a:pPr>
              <a:t>4/6/2019</a:t>
            </a:fld>
            <a:endParaRPr lang="en-IN"/>
          </a:p>
        </p:txBody>
      </p:sp>
      <p:sp>
        <p:nvSpPr>
          <p:cNvPr id="4" name="Footer Placeholder 4"/>
          <p:cNvSpPr>
            <a:spLocks noGrp="1"/>
          </p:cNvSpPr>
          <p:nvPr>
            <p:ph type="ftr" sz="quarter" idx="11"/>
          </p:nvPr>
        </p:nvSpPr>
        <p:spPr/>
        <p:txBody>
          <a:bodyPr/>
          <a:lstStyle>
            <a:lvl1pPr>
              <a:defRPr/>
            </a:lvl1pPr>
          </a:lstStyle>
          <a:p>
            <a:pPr>
              <a:defRPr/>
            </a:pPr>
            <a:r>
              <a:rPr lang="en-IN"/>
              <a:t>Maharana Partap University of Agriculture and Technology,Udaipur,India</a:t>
            </a:r>
          </a:p>
        </p:txBody>
      </p:sp>
      <p:sp>
        <p:nvSpPr>
          <p:cNvPr id="5" name="Slide Number Placeholder 5"/>
          <p:cNvSpPr>
            <a:spLocks noGrp="1"/>
          </p:cNvSpPr>
          <p:nvPr>
            <p:ph type="sldNum" sz="quarter" idx="12"/>
          </p:nvPr>
        </p:nvSpPr>
        <p:spPr/>
        <p:txBody>
          <a:bodyPr/>
          <a:lstStyle>
            <a:lvl1pPr>
              <a:defRPr/>
            </a:lvl1pPr>
          </a:lstStyle>
          <a:p>
            <a:pPr>
              <a:defRPr/>
            </a:pPr>
            <a:fld id="{F2B2481A-741F-4477-87C6-CA4AA1978BCD}" type="slidenum">
              <a:rPr lang="en-IN"/>
              <a:pPr>
                <a:defRPr/>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4E889E-C218-41B4-A792-EFD580155E13}" type="datetime1">
              <a:rPr lang="en-US"/>
              <a:pPr>
                <a:defRPr/>
              </a:pPr>
              <a:t>4/6/2019</a:t>
            </a:fld>
            <a:endParaRPr lang="en-IN"/>
          </a:p>
        </p:txBody>
      </p:sp>
      <p:sp>
        <p:nvSpPr>
          <p:cNvPr id="3" name="Footer Placeholder 4"/>
          <p:cNvSpPr>
            <a:spLocks noGrp="1"/>
          </p:cNvSpPr>
          <p:nvPr>
            <p:ph type="ftr" sz="quarter" idx="11"/>
          </p:nvPr>
        </p:nvSpPr>
        <p:spPr/>
        <p:txBody>
          <a:bodyPr/>
          <a:lstStyle>
            <a:lvl1pPr>
              <a:defRPr/>
            </a:lvl1pPr>
          </a:lstStyle>
          <a:p>
            <a:pPr>
              <a:defRPr/>
            </a:pPr>
            <a:r>
              <a:rPr lang="en-IN"/>
              <a:t>Maharana Partap University of Agriculture and Technology,Udaipur,India</a:t>
            </a:r>
          </a:p>
        </p:txBody>
      </p:sp>
      <p:sp>
        <p:nvSpPr>
          <p:cNvPr id="4" name="Slide Number Placeholder 5"/>
          <p:cNvSpPr>
            <a:spLocks noGrp="1"/>
          </p:cNvSpPr>
          <p:nvPr>
            <p:ph type="sldNum" sz="quarter" idx="12"/>
          </p:nvPr>
        </p:nvSpPr>
        <p:spPr/>
        <p:txBody>
          <a:bodyPr/>
          <a:lstStyle>
            <a:lvl1pPr>
              <a:defRPr/>
            </a:lvl1pPr>
          </a:lstStyle>
          <a:p>
            <a:pPr>
              <a:defRPr/>
            </a:pPr>
            <a:fld id="{890A185D-C425-4AD6-B09E-408F6FA1E2BD}" type="slidenum">
              <a:rPr lang="en-IN"/>
              <a:pPr>
                <a:defRPr/>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422955-55AF-49F5-AFF4-45CEE4F6138C}" type="datetime1">
              <a:rPr lang="en-US"/>
              <a:pPr>
                <a:defRPr/>
              </a:pPr>
              <a:t>4/6/2019</a:t>
            </a:fld>
            <a:endParaRPr lang="en-IN"/>
          </a:p>
        </p:txBody>
      </p:sp>
      <p:sp>
        <p:nvSpPr>
          <p:cNvPr id="6" name="Footer Placeholder 4"/>
          <p:cNvSpPr>
            <a:spLocks noGrp="1"/>
          </p:cNvSpPr>
          <p:nvPr>
            <p:ph type="ftr" sz="quarter" idx="11"/>
          </p:nvPr>
        </p:nvSpPr>
        <p:spPr/>
        <p:txBody>
          <a:bodyPr/>
          <a:lstStyle>
            <a:lvl1pPr>
              <a:defRPr/>
            </a:lvl1pPr>
          </a:lstStyle>
          <a:p>
            <a:pPr>
              <a:defRPr/>
            </a:pPr>
            <a:r>
              <a:rPr lang="en-IN"/>
              <a:t>Maharana Partap University of Agriculture and Technology,Udaipur,India</a:t>
            </a:r>
          </a:p>
        </p:txBody>
      </p:sp>
      <p:sp>
        <p:nvSpPr>
          <p:cNvPr id="7" name="Slide Number Placeholder 5"/>
          <p:cNvSpPr>
            <a:spLocks noGrp="1"/>
          </p:cNvSpPr>
          <p:nvPr>
            <p:ph type="sldNum" sz="quarter" idx="12"/>
          </p:nvPr>
        </p:nvSpPr>
        <p:spPr/>
        <p:txBody>
          <a:bodyPr/>
          <a:lstStyle>
            <a:lvl1pPr>
              <a:defRPr/>
            </a:lvl1pPr>
          </a:lstStyle>
          <a:p>
            <a:pPr>
              <a:defRPr/>
            </a:pPr>
            <a:fld id="{4313940A-9236-455D-B674-2B7254A12D44}" type="slidenum">
              <a:rPr lang="en-IN"/>
              <a:pPr>
                <a:defRPr/>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310F1A-787C-4490-BCBA-5632090DEF79}" type="datetime1">
              <a:rPr lang="en-US"/>
              <a:pPr>
                <a:defRPr/>
              </a:pPr>
              <a:t>4/6/2019</a:t>
            </a:fld>
            <a:endParaRPr lang="en-IN"/>
          </a:p>
        </p:txBody>
      </p:sp>
      <p:sp>
        <p:nvSpPr>
          <p:cNvPr id="6" name="Footer Placeholder 4"/>
          <p:cNvSpPr>
            <a:spLocks noGrp="1"/>
          </p:cNvSpPr>
          <p:nvPr>
            <p:ph type="ftr" sz="quarter" idx="11"/>
          </p:nvPr>
        </p:nvSpPr>
        <p:spPr/>
        <p:txBody>
          <a:bodyPr/>
          <a:lstStyle>
            <a:lvl1pPr>
              <a:defRPr/>
            </a:lvl1pPr>
          </a:lstStyle>
          <a:p>
            <a:pPr>
              <a:defRPr/>
            </a:pPr>
            <a:r>
              <a:rPr lang="en-IN"/>
              <a:t>Maharana Partap University of Agriculture and Technology,Udaipur,India</a:t>
            </a:r>
          </a:p>
        </p:txBody>
      </p:sp>
      <p:sp>
        <p:nvSpPr>
          <p:cNvPr id="7" name="Slide Number Placeholder 5"/>
          <p:cNvSpPr>
            <a:spLocks noGrp="1"/>
          </p:cNvSpPr>
          <p:nvPr>
            <p:ph type="sldNum" sz="quarter" idx="12"/>
          </p:nvPr>
        </p:nvSpPr>
        <p:spPr/>
        <p:txBody>
          <a:bodyPr/>
          <a:lstStyle>
            <a:lvl1pPr>
              <a:defRPr/>
            </a:lvl1pPr>
          </a:lstStyle>
          <a:p>
            <a:pPr>
              <a:defRPr/>
            </a:pPr>
            <a:fld id="{481679FF-5617-48EE-A7AA-797219AFDB22}" type="slidenum">
              <a:rPr lang="en-IN"/>
              <a:pPr>
                <a:defRPr/>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7678ABF9-74AD-459F-A181-75D9767CF320}" type="datetime1">
              <a:rPr lang="en-US"/>
              <a:pPr>
                <a:defRPr/>
              </a:pPr>
              <a:t>4/6/2019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IN"/>
              <a:t>Maharana Partap University of Agriculture and Technology,Udaipur,India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8D826A5F-65BB-4388-9610-5C8A78BA8A2B}"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mailto:devendrajain@mpuat.ac.in" TargetMode="External"/><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0.jpeg"/><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1.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3.png"/><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16.png"/><Relationship Id="rId7" Type="http://schemas.openxmlformats.org/officeDocument/2006/relationships/diagramLayout" Target="../diagrams/layout1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Data" Target="../diagrams/data14.xml"/><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diagramColors" Target="../diagrams/colors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2" Type="http://schemas.openxmlformats.org/officeDocument/2006/relationships/image" Target="../media/image20.wmf"/><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21.xml"/><Relationship Id="rId7" Type="http://schemas.openxmlformats.org/officeDocument/2006/relationships/image" Target="../media/image24.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2.xml"/><Relationship Id="rId7"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3.xml"/><Relationship Id="rId7"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24.xml"/><Relationship Id="rId7"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5.xml"/><Relationship Id="rId7"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6.xml"/><Relationship Id="rId7"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Layout" Target="../diagrams/layout27.xml"/><Relationship Id="rId7" Type="http://schemas.openxmlformats.org/officeDocument/2006/relationships/image" Target="../media/image32.jpe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34.jpe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35.jpe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30.xml"/><Relationship Id="rId7" Type="http://schemas.openxmlformats.org/officeDocument/2006/relationships/image" Target="../media/image36.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38.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39.wmf"/><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33.xml"/><Relationship Id="rId3" Type="http://schemas.openxmlformats.org/officeDocument/2006/relationships/image" Target="../media/image41.wmf"/><Relationship Id="rId7" Type="http://schemas.openxmlformats.org/officeDocument/2006/relationships/diagramQuickStyle" Target="../diagrams/quickStyle33.xml"/><Relationship Id="rId2" Type="http://schemas.openxmlformats.org/officeDocument/2006/relationships/image" Target="../media/image40.wmf"/><Relationship Id="rId1" Type="http://schemas.openxmlformats.org/officeDocument/2006/relationships/slideLayout" Target="../slideLayouts/slideLayout7.xml"/><Relationship Id="rId6" Type="http://schemas.openxmlformats.org/officeDocument/2006/relationships/diagramLayout" Target="../diagrams/layout33.xml"/><Relationship Id="rId5" Type="http://schemas.openxmlformats.org/officeDocument/2006/relationships/diagramData" Target="../diagrams/data33.xml"/><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Layout" Target="../diagrams/layout34.xml"/><Relationship Id="rId7" Type="http://schemas.openxmlformats.org/officeDocument/2006/relationships/image" Target="../media/image43.png"/><Relationship Id="rId12" Type="http://schemas.openxmlformats.org/officeDocument/2006/relationships/image" Target="../media/image48.jpe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47.jpeg"/><Relationship Id="rId5" Type="http://schemas.openxmlformats.org/officeDocument/2006/relationships/diagramColors" Target="../diagrams/colors34.xml"/><Relationship Id="rId10" Type="http://schemas.openxmlformats.org/officeDocument/2006/relationships/image" Target="../media/image46.jpeg"/><Relationship Id="rId4" Type="http://schemas.openxmlformats.org/officeDocument/2006/relationships/diagramQuickStyle" Target="../diagrams/quickStyle34.xml"/><Relationship Id="rId9" Type="http://schemas.openxmlformats.org/officeDocument/2006/relationships/image" Target="../media/image45.jpe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500063" y="5072063"/>
            <a:ext cx="8229600" cy="1428750"/>
          </a:xfrm>
        </p:spPr>
        <p:txBody>
          <a:bodyPr/>
          <a:lstStyle/>
          <a:p>
            <a:pPr eaLnBrk="1" hangingPunct="1"/>
            <a:r>
              <a:rPr lang="en-US" sz="2000" b="1" smtClean="0"/>
              <a:t>Dr. Devendra Jain</a:t>
            </a:r>
            <a:br>
              <a:rPr lang="en-US" sz="2000" b="1" smtClean="0"/>
            </a:br>
            <a:r>
              <a:rPr lang="en-US" sz="2000" b="1" smtClean="0"/>
              <a:t>Assistant Professor</a:t>
            </a:r>
            <a:br>
              <a:rPr lang="en-US" sz="2000" b="1" smtClean="0"/>
            </a:br>
            <a:r>
              <a:rPr lang="en-US" sz="2000" smtClean="0"/>
              <a:t>Department of Molecular Biology and Biotechnology</a:t>
            </a:r>
            <a:br>
              <a:rPr lang="en-US" sz="2000" smtClean="0"/>
            </a:br>
            <a:r>
              <a:rPr lang="en-US" sz="2000" smtClean="0"/>
              <a:t>Maharana Pratap University of  Agriculture and Technology</a:t>
            </a:r>
            <a:br>
              <a:rPr lang="en-US" sz="2000" smtClean="0"/>
            </a:br>
            <a:r>
              <a:rPr lang="en-US" sz="2000" smtClean="0"/>
              <a:t>Udaipur (Rajasthan), India</a:t>
            </a:r>
            <a:br>
              <a:rPr lang="en-US" sz="2000" smtClean="0"/>
            </a:br>
            <a:r>
              <a:rPr lang="en-US" sz="2000" smtClean="0">
                <a:hlinkClick r:id="rId3"/>
              </a:rPr>
              <a:t>devendrajain@mpuat.ac.in</a:t>
            </a:r>
            <a:r>
              <a:rPr lang="en-US" sz="2000" smtClean="0"/>
              <a:t>; devroshan@gmail.com ; +91-9929840357</a:t>
            </a:r>
            <a:endParaRPr lang="en-IN" sz="2000" smtClean="0"/>
          </a:p>
        </p:txBody>
      </p:sp>
      <p:graphicFrame>
        <p:nvGraphicFramePr>
          <p:cNvPr id="7" name="Diagram 6"/>
          <p:cNvGraphicFramePr/>
          <p:nvPr/>
        </p:nvGraphicFramePr>
        <p:xfrm>
          <a:off x="285720" y="428604"/>
          <a:ext cx="8715436" cy="1785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2" name="Picture 2"/>
          <p:cNvPicPr>
            <a:picLocks noChangeAspect="1" noChangeArrowheads="1"/>
          </p:cNvPicPr>
          <p:nvPr/>
        </p:nvPicPr>
        <p:blipFill>
          <a:blip r:embed="rId8"/>
          <a:srcRect/>
          <a:stretch>
            <a:fillRect/>
          </a:stretch>
        </p:blipFill>
        <p:spPr bwMode="auto">
          <a:xfrm>
            <a:off x="3643313" y="2500313"/>
            <a:ext cx="1801812" cy="1614487"/>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267511E-3453-46BB-8B22-087241BC749B}" type="slidenum">
              <a:rPr lang="en-US" smtClean="0"/>
              <a:pPr>
                <a:defRPr/>
              </a:pPr>
              <a:t>10</a:t>
            </a:fld>
            <a:endParaRPr lang="en-US" dirty="0"/>
          </a:p>
        </p:txBody>
      </p:sp>
      <p:grpSp>
        <p:nvGrpSpPr>
          <p:cNvPr id="11267" name="Group 3"/>
          <p:cNvGrpSpPr>
            <a:grpSpLocks/>
          </p:cNvGrpSpPr>
          <p:nvPr/>
        </p:nvGrpSpPr>
        <p:grpSpPr bwMode="auto">
          <a:xfrm>
            <a:off x="557213" y="142875"/>
            <a:ext cx="8229600" cy="785813"/>
            <a:chOff x="0" y="0"/>
            <a:chExt cx="8229599" cy="1055340"/>
          </a:xfrm>
        </p:grpSpPr>
        <p:sp>
          <p:nvSpPr>
            <p:cNvPr id="5" name="Rounded Rectangle 4"/>
            <p:cNvSpPr/>
            <p:nvPr/>
          </p:nvSpPr>
          <p:spPr>
            <a:xfrm>
              <a:off x="0" y="0"/>
              <a:ext cx="8229599" cy="10553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Rounded Rectangle 4"/>
            <p:cNvSpPr/>
            <p:nvPr/>
          </p:nvSpPr>
          <p:spPr>
            <a:xfrm>
              <a:off x="50800" y="51168"/>
              <a:ext cx="8127999" cy="878383"/>
            </a:xfrm>
            <a:prstGeom prst="rect">
              <a:avLst/>
            </a:prstGeom>
          </p:spPr>
          <p:style>
            <a:lnRef idx="0">
              <a:scrgbClr r="0" g="0" b="0"/>
            </a:lnRef>
            <a:fillRef idx="0">
              <a:scrgbClr r="0" g="0" b="0"/>
            </a:fillRef>
            <a:effectRef idx="0">
              <a:scrgbClr r="0" g="0" b="0"/>
            </a:effectRef>
            <a:fontRef idx="minor">
              <a:schemeClr val="lt1"/>
            </a:fontRef>
          </p:style>
          <p:txBody>
            <a:bodyPr lIns="167640" tIns="167640" rIns="167640" bIns="167640" spcCol="1270" anchor="ctr"/>
            <a:lstStyle/>
            <a:p>
              <a:pPr algn="ctr" defTabSz="1955800">
                <a:lnSpc>
                  <a:spcPct val="90000"/>
                </a:lnSpc>
                <a:spcAft>
                  <a:spcPct val="35000"/>
                </a:spcAft>
                <a:defRPr/>
              </a:pPr>
              <a:r>
                <a:rPr lang="en-US" sz="4400" dirty="0"/>
                <a:t>Nano fertilizer: Examples</a:t>
              </a:r>
              <a:endParaRPr lang="en-IN" sz="4400" dirty="0"/>
            </a:p>
          </p:txBody>
        </p:sp>
      </p:grpSp>
      <p:graphicFrame>
        <p:nvGraphicFramePr>
          <p:cNvPr id="8" name="Table 7"/>
          <p:cNvGraphicFramePr>
            <a:graphicFrameLocks noGrp="1"/>
          </p:cNvGraphicFramePr>
          <p:nvPr/>
        </p:nvGraphicFramePr>
        <p:xfrm>
          <a:off x="225425" y="1071563"/>
          <a:ext cx="8704909" cy="5550389"/>
        </p:xfrm>
        <a:graphic>
          <a:graphicData uri="http://schemas.openxmlformats.org/drawingml/2006/table">
            <a:tbl>
              <a:tblPr/>
              <a:tblGrid>
                <a:gridCol w="1846861"/>
                <a:gridCol w="521535"/>
                <a:gridCol w="835787"/>
                <a:gridCol w="1101479"/>
                <a:gridCol w="1647429"/>
                <a:gridCol w="2751818"/>
              </a:tblGrid>
              <a:tr h="209595">
                <a:tc rowSpan="2">
                  <a:txBody>
                    <a:bodyPr/>
                    <a:lstStyle/>
                    <a:p>
                      <a:pPr algn="ctr">
                        <a:lnSpc>
                          <a:spcPct val="112000"/>
                        </a:lnSpc>
                        <a:spcAft>
                          <a:spcPts val="0"/>
                        </a:spcAft>
                      </a:pPr>
                      <a:r>
                        <a:rPr lang="en-US" sz="1200" b="1" dirty="0">
                          <a:solidFill>
                            <a:srgbClr val="000000"/>
                          </a:solidFill>
                          <a:latin typeface="Times New Roman" pitchFamily="18" charset="0"/>
                          <a:ea typeface="Calibri"/>
                          <a:cs typeface="Times New Roman" pitchFamily="18" charset="0"/>
                        </a:rPr>
                        <a:t>Type of NP</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2000"/>
                        </a:lnSpc>
                        <a:spcAft>
                          <a:spcPts val="0"/>
                        </a:spcAft>
                      </a:pPr>
                      <a:r>
                        <a:rPr lang="en-US" sz="1200" b="1" dirty="0">
                          <a:solidFill>
                            <a:srgbClr val="000000"/>
                          </a:solidFill>
                          <a:latin typeface="Times New Roman" pitchFamily="18" charset="0"/>
                          <a:ea typeface="Calibri"/>
                          <a:cs typeface="Times New Roman" pitchFamily="18" charset="0"/>
                        </a:rPr>
                        <a:t>NP property</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rowSpan="2">
                  <a:txBody>
                    <a:bodyPr/>
                    <a:lstStyle/>
                    <a:p>
                      <a:pPr algn="ctr">
                        <a:lnSpc>
                          <a:spcPct val="112000"/>
                        </a:lnSpc>
                        <a:spcAft>
                          <a:spcPts val="0"/>
                        </a:spcAft>
                      </a:pPr>
                      <a:r>
                        <a:rPr lang="en-US" sz="1200" b="1" dirty="0">
                          <a:solidFill>
                            <a:srgbClr val="000000"/>
                          </a:solidFill>
                          <a:latin typeface="Times New Roman" pitchFamily="18" charset="0"/>
                          <a:ea typeface="Calibri"/>
                          <a:cs typeface="Times New Roman" pitchFamily="18" charset="0"/>
                        </a:rPr>
                        <a:t>Mode of treatment Plant</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228600" algn="ctr">
                        <a:lnSpc>
                          <a:spcPct val="112000"/>
                        </a:lnSpc>
                        <a:spcAft>
                          <a:spcPts val="0"/>
                        </a:spcAft>
                      </a:pPr>
                      <a:r>
                        <a:rPr lang="en-US" sz="1200" b="1" dirty="0">
                          <a:solidFill>
                            <a:srgbClr val="000000"/>
                          </a:solidFill>
                          <a:latin typeface="Times New Roman" pitchFamily="18" charset="0"/>
                          <a:ea typeface="Calibri"/>
                          <a:cs typeface="Times New Roman" pitchFamily="18" charset="0"/>
                        </a:rPr>
                        <a:t>Plant</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382270" algn="ctr">
                        <a:lnSpc>
                          <a:spcPct val="112000"/>
                        </a:lnSpc>
                        <a:spcAft>
                          <a:spcPts val="0"/>
                        </a:spcAft>
                      </a:pPr>
                      <a:r>
                        <a:rPr lang="en-US" sz="1200" b="1" dirty="0">
                          <a:solidFill>
                            <a:srgbClr val="000000"/>
                          </a:solidFill>
                          <a:latin typeface="Times New Roman" pitchFamily="18" charset="0"/>
                          <a:ea typeface="Calibri"/>
                          <a:cs typeface="Times New Roman" pitchFamily="18" charset="0"/>
                        </a:rPr>
                        <a:t>Observation</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9190">
                <a:tc vMerge="1">
                  <a:txBody>
                    <a:bodyPr/>
                    <a:lstStyle/>
                    <a:p>
                      <a:endParaRPr lang="en-IN"/>
                    </a:p>
                  </a:txBody>
                  <a:tcPr/>
                </a:tc>
                <a:tc>
                  <a:txBody>
                    <a:bodyPr/>
                    <a:lstStyle/>
                    <a:p>
                      <a:pPr algn="ctr">
                        <a:lnSpc>
                          <a:spcPct val="112000"/>
                        </a:lnSpc>
                        <a:spcAft>
                          <a:spcPts val="0"/>
                        </a:spcAft>
                      </a:pPr>
                      <a:r>
                        <a:rPr lang="en-US" sz="1200" b="1" dirty="0">
                          <a:solidFill>
                            <a:srgbClr val="000000"/>
                          </a:solidFill>
                          <a:latin typeface="Times New Roman" pitchFamily="18" charset="0"/>
                          <a:ea typeface="Calibri"/>
                          <a:cs typeface="Times New Roman" pitchFamily="18" charset="0"/>
                        </a:rPr>
                        <a:t>Size (nm)   </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2000"/>
                        </a:lnSpc>
                        <a:spcAft>
                          <a:spcPts val="0"/>
                        </a:spcAft>
                      </a:pPr>
                      <a:r>
                        <a:rPr lang="en-US" sz="1200" b="1" dirty="0" smtClean="0">
                          <a:solidFill>
                            <a:srgbClr val="000000"/>
                          </a:solidFill>
                          <a:latin typeface="Times New Roman" pitchFamily="18" charset="0"/>
                          <a:ea typeface="Calibri"/>
                          <a:cs typeface="Times New Roman" pitchFamily="18" charset="0"/>
                        </a:rPr>
                        <a:t>Con. (</a:t>
                      </a:r>
                      <a:r>
                        <a:rPr lang="en-US" sz="1200" b="1" dirty="0" err="1">
                          <a:solidFill>
                            <a:srgbClr val="000000"/>
                          </a:solidFill>
                          <a:latin typeface="Times New Roman" pitchFamily="18" charset="0"/>
                          <a:ea typeface="Calibri"/>
                          <a:cs typeface="Times New Roman" pitchFamily="18" charset="0"/>
                        </a:rPr>
                        <a:t>ppm</a:t>
                      </a:r>
                      <a:r>
                        <a:rPr lang="en-US" sz="1200" b="1" dirty="0">
                          <a:solidFill>
                            <a:srgbClr val="000000"/>
                          </a:solidFill>
                          <a:latin typeface="Times New Roman" pitchFamily="18" charset="0"/>
                          <a:ea typeface="Calibri"/>
                          <a:cs typeface="Times New Roman" pitchFamily="18" charset="0"/>
                        </a:rPr>
                        <a:t>)</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IN"/>
                    </a:p>
                  </a:txBody>
                  <a:tcPr/>
                </a:tc>
                <a:tc vMerge="1">
                  <a:txBody>
                    <a:bodyPr/>
                    <a:lstStyle/>
                    <a:p>
                      <a:endParaRPr lang="en-IN"/>
                    </a:p>
                  </a:txBody>
                  <a:tcPr/>
                </a:tc>
              </a:tr>
              <a:tr h="200239">
                <a:tc gridSpan="6">
                  <a:txBody>
                    <a:bodyPr/>
                    <a:lstStyle/>
                    <a:p>
                      <a:pPr>
                        <a:lnSpc>
                          <a:spcPct val="107000"/>
                        </a:lnSpc>
                        <a:spcAft>
                          <a:spcPts val="0"/>
                        </a:spcAft>
                      </a:pPr>
                      <a:r>
                        <a:rPr lang="en-US" sz="1200" b="1" dirty="0">
                          <a:solidFill>
                            <a:srgbClr val="000000"/>
                          </a:solidFill>
                          <a:latin typeface="Times New Roman" pitchFamily="18" charset="0"/>
                          <a:ea typeface="Calibri"/>
                          <a:cs typeface="Times New Roman" pitchFamily="18" charset="0"/>
                        </a:rPr>
                        <a:t>ESSENTIAL PLANT NUTRIENT </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IN"/>
                    </a:p>
                  </a:txBody>
                  <a:tcPr/>
                </a:tc>
                <a:tc hMerge="1">
                  <a:txBody>
                    <a:bodyPr/>
                    <a:lstStyle/>
                    <a:p>
                      <a:endParaRPr lang="en-US"/>
                    </a:p>
                  </a:txBody>
                  <a:tcPr/>
                </a:tc>
                <a:tc hMerge="1">
                  <a:txBody>
                    <a:bodyPr/>
                    <a:lstStyle/>
                    <a:p>
                      <a:endParaRPr lang="en-IN"/>
                    </a:p>
                  </a:txBody>
                  <a:tcPr/>
                </a:tc>
                <a:tc hMerge="1">
                  <a:txBody>
                    <a:bodyPr/>
                    <a:lstStyle/>
                    <a:p>
                      <a:endParaRPr lang="en-IN"/>
                    </a:p>
                  </a:txBody>
                  <a:tcPr/>
                </a:tc>
              </a:tr>
              <a:tr h="1171240">
                <a:tc>
                  <a:txBody>
                    <a:bodyPr/>
                    <a:lstStyle/>
                    <a:p>
                      <a:pPr>
                        <a:lnSpc>
                          <a:spcPct val="107000"/>
                        </a:lnSpc>
                        <a:spcAft>
                          <a:spcPts val="0"/>
                        </a:spcAft>
                      </a:pPr>
                      <a:r>
                        <a:rPr lang="en-US" sz="1200" b="1" dirty="0">
                          <a:solidFill>
                            <a:srgbClr val="000000"/>
                          </a:solidFill>
                          <a:latin typeface="Times New Roman" pitchFamily="18" charset="0"/>
                          <a:ea typeface="Calibri"/>
                          <a:cs typeface="Times New Roman" pitchFamily="18" charset="0"/>
                        </a:rPr>
                        <a:t>Carbon</a:t>
                      </a:r>
                      <a:endParaRPr lang="en-IN" sz="1200" dirty="0">
                        <a:latin typeface="Times New Roman" pitchFamily="18" charset="0"/>
                        <a:ea typeface="Calibri"/>
                        <a:cs typeface="Times New Roman" pitchFamily="18" charset="0"/>
                      </a:endParaRPr>
                    </a:p>
                    <a:p>
                      <a:pPr>
                        <a:lnSpc>
                          <a:spcPct val="107000"/>
                        </a:lnSpc>
                        <a:spcAft>
                          <a:spcPts val="0"/>
                        </a:spcAft>
                      </a:pPr>
                      <a:r>
                        <a:rPr lang="en-US" sz="1200" dirty="0">
                          <a:solidFill>
                            <a:srgbClr val="000000"/>
                          </a:solidFill>
                          <a:latin typeface="Times New Roman" pitchFamily="18" charset="0"/>
                          <a:ea typeface="Calibri"/>
                          <a:cs typeface="Times New Roman" pitchFamily="18" charset="0"/>
                        </a:rPr>
                        <a:t>Carbon based NPs (CNT, </a:t>
                      </a:r>
                      <a:r>
                        <a:rPr lang="en-US" sz="1200" dirty="0" err="1">
                          <a:solidFill>
                            <a:srgbClr val="000000"/>
                          </a:solidFill>
                          <a:latin typeface="Times New Roman" pitchFamily="18" charset="0"/>
                          <a:ea typeface="Calibri"/>
                          <a:cs typeface="Times New Roman" pitchFamily="18" charset="0"/>
                        </a:rPr>
                        <a:t>Graphene</a:t>
                      </a:r>
                      <a:r>
                        <a:rPr lang="en-US" sz="1200" dirty="0">
                          <a:solidFill>
                            <a:srgbClr val="000000"/>
                          </a:solidFill>
                          <a:latin typeface="Times New Roman" pitchFamily="18" charset="0"/>
                          <a:ea typeface="Calibri"/>
                          <a:cs typeface="Times New Roman" pitchFamily="18" charset="0"/>
                        </a:rPr>
                        <a:t>) MWCNT; SWCNT; </a:t>
                      </a:r>
                      <a:r>
                        <a:rPr lang="en-US" sz="1200" dirty="0" err="1">
                          <a:solidFill>
                            <a:srgbClr val="000000"/>
                          </a:solidFill>
                          <a:latin typeface="Times New Roman" pitchFamily="18" charset="0"/>
                          <a:ea typeface="Calibri"/>
                          <a:cs typeface="Times New Roman" pitchFamily="18" charset="0"/>
                        </a:rPr>
                        <a:t>Fullerol</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1.5 -5 </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200" dirty="0">
                          <a:solidFill>
                            <a:srgbClr val="000000"/>
                          </a:solidFill>
                          <a:latin typeface="Times New Roman" pitchFamily="18" charset="0"/>
                          <a:ea typeface="Calibri"/>
                          <a:cs typeface="Times New Roman" pitchFamily="18" charset="0"/>
                        </a:rPr>
                        <a:t>5-500</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solidFill>
                            <a:srgbClr val="000000"/>
                          </a:solidFill>
                          <a:latin typeface="Times New Roman" pitchFamily="18" charset="0"/>
                          <a:ea typeface="Calibri"/>
                          <a:cs typeface="Times New Roman" pitchFamily="18" charset="0"/>
                        </a:rPr>
                        <a:t>Nutrient media and Foliar uptake; Seed treatment</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Tomato, Tobacco</a:t>
                      </a:r>
                      <a:endParaRPr lang="en-IN" sz="1200" dirty="0" smtClean="0">
                        <a:latin typeface="Times New Roman" pitchFamily="18" charset="0"/>
                        <a:ea typeface="Calibri"/>
                        <a:cs typeface="Times New Roman" pitchFamily="18" charset="0"/>
                      </a:endParaRPr>
                    </a:p>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Wheat; Gram</a:t>
                      </a:r>
                      <a:endParaRPr lang="en-IN" sz="1200" dirty="0" smtClean="0">
                        <a:latin typeface="Times New Roman" pitchFamily="18" charset="0"/>
                        <a:ea typeface="Calibri"/>
                        <a:cs typeface="Times New Roman" pitchFamily="18" charset="0"/>
                      </a:endParaRPr>
                    </a:p>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Corn</a:t>
                      </a:r>
                      <a:r>
                        <a:rPr lang="en-US" sz="1200" dirty="0">
                          <a:solidFill>
                            <a:srgbClr val="000000"/>
                          </a:solidFill>
                          <a:latin typeface="Times New Roman" pitchFamily="18" charset="0"/>
                          <a:ea typeface="Calibri"/>
                          <a:cs typeface="Times New Roman" pitchFamily="18" charset="0"/>
                        </a:rPr>
                        <a:t>, Barley, rice, </a:t>
                      </a:r>
                      <a:r>
                        <a:rPr lang="en-US" sz="1200" dirty="0" err="1" smtClean="0">
                          <a:solidFill>
                            <a:srgbClr val="000000"/>
                          </a:solidFill>
                          <a:latin typeface="Times New Roman" pitchFamily="18" charset="0"/>
                          <a:ea typeface="Calibri"/>
                          <a:cs typeface="Times New Roman" pitchFamily="18" charset="0"/>
                        </a:rPr>
                        <a:t>switchgrass</a:t>
                      </a:r>
                      <a:r>
                        <a:rPr lang="en-US" sz="1200" dirty="0" smtClean="0">
                          <a:solidFill>
                            <a:srgbClr val="000000"/>
                          </a:solidFill>
                          <a:latin typeface="Times New Roman" pitchFamily="18" charset="0"/>
                          <a:ea typeface="Calibri"/>
                          <a:cs typeface="Times New Roman" pitchFamily="18" charset="0"/>
                        </a:rPr>
                        <a:t> etc. </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Promote </a:t>
                      </a:r>
                      <a:r>
                        <a:rPr lang="en-US" sz="1200" dirty="0" err="1">
                          <a:solidFill>
                            <a:srgbClr val="000000"/>
                          </a:solidFill>
                          <a:latin typeface="Times New Roman" pitchFamily="18" charset="0"/>
                          <a:ea typeface="Calibri"/>
                          <a:cs typeface="Times New Roman" pitchFamily="18" charset="0"/>
                        </a:rPr>
                        <a:t>upregulation</a:t>
                      </a:r>
                      <a:r>
                        <a:rPr lang="en-US" sz="1200" dirty="0">
                          <a:solidFill>
                            <a:srgbClr val="000000"/>
                          </a:solidFill>
                          <a:latin typeface="Times New Roman" pitchFamily="18" charset="0"/>
                          <a:ea typeface="Calibri"/>
                          <a:cs typeface="Times New Roman" pitchFamily="18" charset="0"/>
                        </a:rPr>
                        <a:t> of stress related genes; Promote </a:t>
                      </a:r>
                      <a:r>
                        <a:rPr lang="en-US" sz="1200" i="1" dirty="0">
                          <a:solidFill>
                            <a:srgbClr val="000000"/>
                          </a:solidFill>
                          <a:latin typeface="Times New Roman" pitchFamily="18" charset="0"/>
                          <a:ea typeface="Calibri"/>
                          <a:cs typeface="Times New Roman" pitchFamily="18" charset="0"/>
                        </a:rPr>
                        <a:t>in vitro </a:t>
                      </a:r>
                      <a:r>
                        <a:rPr lang="en-US" sz="1200" dirty="0">
                          <a:solidFill>
                            <a:srgbClr val="000000"/>
                          </a:solidFill>
                          <a:latin typeface="Times New Roman" pitchFamily="18" charset="0"/>
                          <a:ea typeface="Calibri"/>
                          <a:cs typeface="Times New Roman" pitchFamily="18" charset="0"/>
                        </a:rPr>
                        <a:t>growth and biomass</a:t>
                      </a:r>
                      <a:endParaRPr lang="en-IN" sz="1200" dirty="0">
                        <a:latin typeface="Times New Roman" pitchFamily="18" charset="0"/>
                        <a:ea typeface="Calibri"/>
                        <a:cs typeface="Times New Roman" pitchFamily="18" charset="0"/>
                      </a:endParaRPr>
                    </a:p>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Enhanced root elongation</a:t>
                      </a:r>
                      <a:endParaRPr lang="en-IN" sz="1200" dirty="0">
                        <a:latin typeface="Times New Roman" pitchFamily="18" charset="0"/>
                        <a:ea typeface="Calibri"/>
                        <a:cs typeface="Times New Roman" pitchFamily="18" charset="0"/>
                      </a:endParaRPr>
                    </a:p>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Improving crop yield and seed quality</a:t>
                      </a:r>
                      <a:endParaRPr lang="en-IN" sz="1200" dirty="0">
                        <a:latin typeface="Times New Roman" pitchFamily="18" charset="0"/>
                        <a:ea typeface="Calibri"/>
                        <a:cs typeface="Times New Roman" pitchFamily="18" charset="0"/>
                      </a:endParaRPr>
                    </a:p>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Reduce heavy metal toxicity and stress</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0478">
                <a:tc>
                  <a:txBody>
                    <a:bodyPr/>
                    <a:lstStyle/>
                    <a:p>
                      <a:pPr>
                        <a:lnSpc>
                          <a:spcPct val="107000"/>
                        </a:lnSpc>
                        <a:spcAft>
                          <a:spcPts val="0"/>
                        </a:spcAft>
                      </a:pPr>
                      <a:r>
                        <a:rPr lang="en-US" sz="1200" b="1">
                          <a:solidFill>
                            <a:srgbClr val="000000"/>
                          </a:solidFill>
                          <a:latin typeface="Times New Roman" pitchFamily="18" charset="0"/>
                          <a:ea typeface="Calibri"/>
                          <a:cs typeface="Times New Roman" pitchFamily="18" charset="0"/>
                        </a:rPr>
                        <a:t>Nitrogen</a:t>
                      </a:r>
                      <a:endParaRPr lang="en-IN" sz="1200">
                        <a:latin typeface="Times New Roman" pitchFamily="18" charset="0"/>
                        <a:ea typeface="Calibri"/>
                        <a:cs typeface="Times New Roman" pitchFamily="18" charset="0"/>
                      </a:endParaRPr>
                    </a:p>
                    <a:p>
                      <a:pPr>
                        <a:lnSpc>
                          <a:spcPct val="107000"/>
                        </a:lnSpc>
                        <a:spcAft>
                          <a:spcPts val="0"/>
                        </a:spcAft>
                      </a:pPr>
                      <a:r>
                        <a:rPr lang="en-US" sz="1200">
                          <a:solidFill>
                            <a:srgbClr val="000000"/>
                          </a:solidFill>
                          <a:latin typeface="Times New Roman" pitchFamily="18" charset="0"/>
                          <a:ea typeface="Calibri"/>
                          <a:cs typeface="Times New Roman" pitchFamily="18" charset="0"/>
                        </a:rPr>
                        <a:t>Urea HA</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&lt; 200 </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200">
                          <a:solidFill>
                            <a:srgbClr val="000000"/>
                          </a:solidFill>
                          <a:latin typeface="Times New Roman" pitchFamily="18" charset="0"/>
                          <a:ea typeface="Calibri"/>
                          <a:cs typeface="Times New Roman" pitchFamily="18" charset="0"/>
                        </a:rPr>
                        <a:t>50 Kg/ha</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solidFill>
                            <a:srgbClr val="000000"/>
                          </a:solidFill>
                          <a:latin typeface="Times New Roman" pitchFamily="18" charset="0"/>
                          <a:ea typeface="Calibri"/>
                          <a:cs typeface="Times New Roman" pitchFamily="18" charset="0"/>
                        </a:rPr>
                        <a:t>Soil exposure</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Rice</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Slow release of nitrogen</a:t>
                      </a:r>
                      <a:endParaRPr lang="en-IN" sz="1200" dirty="0">
                        <a:latin typeface="Times New Roman" pitchFamily="18" charset="0"/>
                        <a:ea typeface="Calibri"/>
                        <a:cs typeface="Times New Roman" pitchFamily="18" charset="0"/>
                      </a:endParaRPr>
                    </a:p>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Improved rice yield</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13968">
                <a:tc>
                  <a:txBody>
                    <a:bodyPr/>
                    <a:lstStyle/>
                    <a:p>
                      <a:pPr>
                        <a:lnSpc>
                          <a:spcPct val="107000"/>
                        </a:lnSpc>
                        <a:spcAft>
                          <a:spcPts val="0"/>
                        </a:spcAft>
                      </a:pPr>
                      <a:r>
                        <a:rPr lang="en-US" sz="1200" b="1">
                          <a:solidFill>
                            <a:srgbClr val="000000"/>
                          </a:solidFill>
                          <a:latin typeface="Times New Roman" pitchFamily="18" charset="0"/>
                          <a:ea typeface="Calibri"/>
                          <a:cs typeface="Times New Roman" pitchFamily="18" charset="0"/>
                        </a:rPr>
                        <a:t>Phosphorous </a:t>
                      </a:r>
                      <a:endParaRPr lang="en-IN" sz="1200">
                        <a:latin typeface="Times New Roman" pitchFamily="18" charset="0"/>
                        <a:ea typeface="Calibri"/>
                        <a:cs typeface="Times New Roman" pitchFamily="18" charset="0"/>
                      </a:endParaRPr>
                    </a:p>
                    <a:p>
                      <a:pPr>
                        <a:lnSpc>
                          <a:spcPct val="107000"/>
                        </a:lnSpc>
                        <a:spcAft>
                          <a:spcPts val="0"/>
                        </a:spcAft>
                      </a:pPr>
                      <a:r>
                        <a:rPr lang="en-US" sz="1200">
                          <a:solidFill>
                            <a:srgbClr val="000000"/>
                          </a:solidFill>
                          <a:latin typeface="Times New Roman" pitchFamily="18" charset="0"/>
                          <a:ea typeface="Calibri"/>
                          <a:cs typeface="Times New Roman" pitchFamily="18" charset="0"/>
                        </a:rPr>
                        <a:t>CaPo4, CMC – HA, Phosphorite</a:t>
                      </a:r>
                      <a:endParaRPr lang="en-IN" sz="1200">
                        <a:latin typeface="Times New Roman" pitchFamily="18" charset="0"/>
                        <a:ea typeface="Calibri"/>
                        <a:cs typeface="Times New Roman" pitchFamily="18" charset="0"/>
                      </a:endParaRPr>
                    </a:p>
                    <a:p>
                      <a:pPr>
                        <a:lnSpc>
                          <a:spcPct val="107000"/>
                        </a:lnSpc>
                        <a:spcAft>
                          <a:spcPts val="0"/>
                        </a:spcAft>
                      </a:pPr>
                      <a:r>
                        <a:rPr lang="en-US" sz="1200">
                          <a:solidFill>
                            <a:srgbClr val="000000"/>
                          </a:solidFill>
                          <a:latin typeface="Times New Roman" pitchFamily="18" charset="0"/>
                          <a:ea typeface="Calibri"/>
                          <a:cs typeface="Times New Roman" pitchFamily="18" charset="0"/>
                        </a:rPr>
                        <a:t>Zn induced P</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&lt;50 </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200">
                          <a:solidFill>
                            <a:srgbClr val="000000"/>
                          </a:solidFill>
                          <a:latin typeface="Times New Roman" pitchFamily="18" charset="0"/>
                          <a:ea typeface="Calibri"/>
                          <a:cs typeface="Times New Roman" pitchFamily="18" charset="0"/>
                        </a:rPr>
                        <a:t>10-100</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solidFill>
                            <a:srgbClr val="000000"/>
                          </a:solidFill>
                          <a:latin typeface="Times New Roman" pitchFamily="18" charset="0"/>
                          <a:ea typeface="Calibri"/>
                          <a:cs typeface="Times New Roman" pitchFamily="18" charset="0"/>
                        </a:rPr>
                        <a:t>Soil and foliar applications</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Cotton; </a:t>
                      </a:r>
                      <a:r>
                        <a:rPr lang="en-US" sz="1200" dirty="0" err="1" smtClean="0">
                          <a:solidFill>
                            <a:srgbClr val="000000"/>
                          </a:solidFill>
                          <a:latin typeface="Times New Roman" pitchFamily="18" charset="0"/>
                          <a:ea typeface="Calibri"/>
                          <a:cs typeface="Times New Roman" pitchFamily="18" charset="0"/>
                        </a:rPr>
                        <a:t>Pearlmillets</a:t>
                      </a:r>
                      <a:endParaRPr lang="en-IN" sz="1200" dirty="0">
                        <a:latin typeface="Times New Roman" pitchFamily="18" charset="0"/>
                        <a:ea typeface="Calibri"/>
                        <a:cs typeface="Times New Roman" pitchFamily="18" charset="0"/>
                      </a:endParaRPr>
                    </a:p>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Beans, Wheat</a:t>
                      </a:r>
                      <a:r>
                        <a:rPr lang="en-US" sz="1200" dirty="0">
                          <a:solidFill>
                            <a:srgbClr val="000000"/>
                          </a:solidFill>
                          <a:latin typeface="Times New Roman" pitchFamily="18" charset="0"/>
                          <a:ea typeface="Calibri"/>
                          <a:cs typeface="Times New Roman" pitchFamily="18" charset="0"/>
                        </a:rPr>
                        <a:t>, Rye, Pea, Barley, Corn, Buckwheat, Radish, </a:t>
                      </a:r>
                      <a:r>
                        <a:rPr lang="en-US" sz="1200" dirty="0" smtClean="0">
                          <a:solidFill>
                            <a:srgbClr val="000000"/>
                          </a:solidFill>
                          <a:latin typeface="Times New Roman" pitchFamily="18" charset="0"/>
                          <a:ea typeface="Calibri"/>
                          <a:cs typeface="Times New Roman" pitchFamily="18" charset="0"/>
                        </a:rPr>
                        <a:t>Cucumber</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Protect against oxidative stress</a:t>
                      </a:r>
                      <a:endParaRPr lang="en-IN" sz="1200" dirty="0">
                        <a:latin typeface="Times New Roman" pitchFamily="18" charset="0"/>
                        <a:ea typeface="Calibri"/>
                        <a:cs typeface="Times New Roman" pitchFamily="18" charset="0"/>
                      </a:endParaRPr>
                    </a:p>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Mobilize native P and enhance uptake</a:t>
                      </a:r>
                      <a:endParaRPr lang="en-IN" sz="1200" dirty="0">
                        <a:latin typeface="Times New Roman" pitchFamily="18" charset="0"/>
                        <a:ea typeface="Calibri"/>
                        <a:cs typeface="Times New Roman" pitchFamily="18" charset="0"/>
                      </a:endParaRPr>
                    </a:p>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Enhances plant growth and yield</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0478">
                <a:tc>
                  <a:txBody>
                    <a:bodyPr/>
                    <a:lstStyle/>
                    <a:p>
                      <a:pPr>
                        <a:lnSpc>
                          <a:spcPct val="107000"/>
                        </a:lnSpc>
                        <a:spcAft>
                          <a:spcPts val="0"/>
                        </a:spcAft>
                      </a:pPr>
                      <a:r>
                        <a:rPr lang="en-US" sz="1200" b="1">
                          <a:solidFill>
                            <a:srgbClr val="000000"/>
                          </a:solidFill>
                          <a:latin typeface="Times New Roman" pitchFamily="18" charset="0"/>
                          <a:ea typeface="Calibri"/>
                          <a:cs typeface="Times New Roman" pitchFamily="18" charset="0"/>
                        </a:rPr>
                        <a:t>Magnesium</a:t>
                      </a:r>
                      <a:endParaRPr lang="en-IN" sz="1200">
                        <a:latin typeface="Times New Roman" pitchFamily="18" charset="0"/>
                        <a:ea typeface="Calibri"/>
                        <a:cs typeface="Times New Roman" pitchFamily="18" charset="0"/>
                      </a:endParaRPr>
                    </a:p>
                    <a:p>
                      <a:pPr>
                        <a:lnSpc>
                          <a:spcPct val="107000"/>
                        </a:lnSpc>
                        <a:spcAft>
                          <a:spcPts val="0"/>
                        </a:spcAft>
                      </a:pPr>
                      <a:r>
                        <a:rPr lang="en-US" sz="1200">
                          <a:solidFill>
                            <a:srgbClr val="000000"/>
                          </a:solidFill>
                          <a:latin typeface="Times New Roman" pitchFamily="18" charset="0"/>
                          <a:ea typeface="Calibri"/>
                          <a:cs typeface="Times New Roman" pitchFamily="18" charset="0"/>
                        </a:rPr>
                        <a:t>MgO</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&lt;10 </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200">
                          <a:solidFill>
                            <a:srgbClr val="000000"/>
                          </a:solidFill>
                          <a:latin typeface="Times New Roman" pitchFamily="18" charset="0"/>
                          <a:ea typeface="Calibri"/>
                          <a:cs typeface="Times New Roman" pitchFamily="18" charset="0"/>
                        </a:rPr>
                        <a:t>15</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Foliar</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err="1" smtClean="0">
                          <a:solidFill>
                            <a:srgbClr val="000000"/>
                          </a:solidFill>
                          <a:latin typeface="Times New Roman" pitchFamily="18" charset="0"/>
                          <a:ea typeface="Calibri"/>
                          <a:cs typeface="Times New Roman" pitchFamily="18" charset="0"/>
                        </a:rPr>
                        <a:t>Clusterbean</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Improving biomass, chlorophyll content &amp;</a:t>
                      </a:r>
                      <a:r>
                        <a:rPr lang="en-US" sz="1200" dirty="0" err="1">
                          <a:solidFill>
                            <a:srgbClr val="000000"/>
                          </a:solidFill>
                          <a:latin typeface="Times New Roman" pitchFamily="18" charset="0"/>
                          <a:ea typeface="Calibri"/>
                          <a:cs typeface="Times New Roman" pitchFamily="18" charset="0"/>
                        </a:rPr>
                        <a:t>phenological</a:t>
                      </a:r>
                      <a:r>
                        <a:rPr lang="en-US" sz="1200" dirty="0">
                          <a:solidFill>
                            <a:srgbClr val="000000"/>
                          </a:solidFill>
                          <a:latin typeface="Times New Roman" pitchFamily="18" charset="0"/>
                          <a:ea typeface="Calibri"/>
                          <a:cs typeface="Times New Roman" pitchFamily="18" charset="0"/>
                        </a:rPr>
                        <a:t> growth</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1310">
                <a:tc>
                  <a:txBody>
                    <a:bodyPr/>
                    <a:lstStyle/>
                    <a:p>
                      <a:pPr>
                        <a:lnSpc>
                          <a:spcPct val="107000"/>
                        </a:lnSpc>
                        <a:spcAft>
                          <a:spcPts val="0"/>
                        </a:spcAft>
                      </a:pPr>
                      <a:r>
                        <a:rPr lang="en-US" sz="1200" b="1">
                          <a:solidFill>
                            <a:srgbClr val="000000"/>
                          </a:solidFill>
                          <a:latin typeface="Times New Roman" pitchFamily="18" charset="0"/>
                          <a:ea typeface="Calibri"/>
                          <a:cs typeface="Times New Roman" pitchFamily="18" charset="0"/>
                        </a:rPr>
                        <a:t>Manganese</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20 </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200">
                          <a:solidFill>
                            <a:srgbClr val="000000"/>
                          </a:solidFill>
                          <a:latin typeface="Times New Roman" pitchFamily="18" charset="0"/>
                          <a:ea typeface="Calibri"/>
                          <a:cs typeface="Times New Roman" pitchFamily="18" charset="0"/>
                        </a:rPr>
                        <a:t>0.1 - 1</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Seed</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err="1">
                          <a:solidFill>
                            <a:srgbClr val="000000"/>
                          </a:solidFill>
                          <a:latin typeface="Times New Roman" pitchFamily="18" charset="0"/>
                          <a:ea typeface="Calibri"/>
                          <a:cs typeface="Times New Roman" pitchFamily="18" charset="0"/>
                        </a:rPr>
                        <a:t>Mung</a:t>
                      </a:r>
                      <a:r>
                        <a:rPr lang="en-US" sz="1200" dirty="0">
                          <a:solidFill>
                            <a:srgbClr val="000000"/>
                          </a:solidFill>
                          <a:latin typeface="Times New Roman" pitchFamily="18" charset="0"/>
                          <a:ea typeface="Calibri"/>
                          <a:cs typeface="Times New Roman" pitchFamily="18" charset="0"/>
                        </a:rPr>
                        <a:t> </a:t>
                      </a:r>
                      <a:r>
                        <a:rPr lang="en-US" sz="1200" dirty="0" smtClean="0">
                          <a:solidFill>
                            <a:srgbClr val="000000"/>
                          </a:solidFill>
                          <a:latin typeface="Times New Roman" pitchFamily="18" charset="0"/>
                          <a:ea typeface="Calibri"/>
                          <a:cs typeface="Times New Roman" pitchFamily="18" charset="0"/>
                        </a:rPr>
                        <a:t>bean</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Improve nitrogen uptake and metabolism</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6962">
                <a:tc>
                  <a:txBody>
                    <a:bodyPr/>
                    <a:lstStyle/>
                    <a:p>
                      <a:pPr>
                        <a:lnSpc>
                          <a:spcPct val="107000"/>
                        </a:lnSpc>
                        <a:spcAft>
                          <a:spcPts val="0"/>
                        </a:spcAft>
                      </a:pPr>
                      <a:r>
                        <a:rPr lang="en-US" sz="1200" b="1">
                          <a:solidFill>
                            <a:srgbClr val="000000"/>
                          </a:solidFill>
                          <a:latin typeface="Times New Roman" pitchFamily="18" charset="0"/>
                          <a:ea typeface="Calibri"/>
                          <a:cs typeface="Times New Roman" pitchFamily="18" charset="0"/>
                        </a:rPr>
                        <a:t>Copper</a:t>
                      </a:r>
                      <a:endParaRPr lang="en-IN" sz="1200">
                        <a:latin typeface="Times New Roman" pitchFamily="18" charset="0"/>
                        <a:ea typeface="Calibri"/>
                        <a:cs typeface="Times New Roman" pitchFamily="18" charset="0"/>
                      </a:endParaRPr>
                    </a:p>
                    <a:p>
                      <a:pPr>
                        <a:lnSpc>
                          <a:spcPct val="107000"/>
                        </a:lnSpc>
                        <a:spcAft>
                          <a:spcPts val="0"/>
                        </a:spcAft>
                      </a:pPr>
                      <a:r>
                        <a:rPr lang="en-US" sz="1200">
                          <a:solidFill>
                            <a:srgbClr val="000000"/>
                          </a:solidFill>
                          <a:latin typeface="Times New Roman" pitchFamily="18" charset="0"/>
                          <a:ea typeface="Calibri"/>
                          <a:cs typeface="Times New Roman" pitchFamily="18" charset="0"/>
                        </a:rPr>
                        <a:t>Cu-Chitosan</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&gt;10 </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200">
                          <a:solidFill>
                            <a:srgbClr val="000000"/>
                          </a:solidFill>
                          <a:latin typeface="Times New Roman" pitchFamily="18" charset="0"/>
                          <a:ea typeface="Calibri"/>
                          <a:cs typeface="Times New Roman" pitchFamily="18" charset="0"/>
                        </a:rPr>
                        <a:t>100 -1200</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Foliar &amp;  seed treatment</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Corn, </a:t>
                      </a:r>
                      <a:r>
                        <a:rPr lang="en-US" sz="1200" dirty="0">
                          <a:solidFill>
                            <a:srgbClr val="000000"/>
                          </a:solidFill>
                          <a:latin typeface="Times New Roman" pitchFamily="18" charset="0"/>
                          <a:ea typeface="Calibri"/>
                          <a:cs typeface="Times New Roman" pitchFamily="18" charset="0"/>
                        </a:rPr>
                        <a:t>Tomato (Saharan et al 2015)</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Enhanced ,  seedling growth, and biochemical activities</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53927">
                <a:tc>
                  <a:txBody>
                    <a:bodyPr/>
                    <a:lstStyle/>
                    <a:p>
                      <a:pPr>
                        <a:lnSpc>
                          <a:spcPct val="107000"/>
                        </a:lnSpc>
                        <a:spcAft>
                          <a:spcPts val="0"/>
                        </a:spcAft>
                      </a:pPr>
                      <a:r>
                        <a:rPr lang="en-US" sz="1200" b="1">
                          <a:solidFill>
                            <a:srgbClr val="000000"/>
                          </a:solidFill>
                          <a:latin typeface="Times New Roman" pitchFamily="18" charset="0"/>
                          <a:ea typeface="Calibri"/>
                          <a:cs typeface="Times New Roman" pitchFamily="18" charset="0"/>
                        </a:rPr>
                        <a:t>Zinc</a:t>
                      </a:r>
                      <a:endParaRPr lang="en-IN" sz="1200">
                        <a:latin typeface="Times New Roman" pitchFamily="18" charset="0"/>
                        <a:ea typeface="Calibri"/>
                        <a:cs typeface="Times New Roman" pitchFamily="18" charset="0"/>
                      </a:endParaRPr>
                    </a:p>
                    <a:p>
                      <a:pPr>
                        <a:lnSpc>
                          <a:spcPct val="107000"/>
                        </a:lnSpc>
                        <a:spcAft>
                          <a:spcPts val="0"/>
                        </a:spcAft>
                      </a:pPr>
                      <a:r>
                        <a:rPr lang="en-US" sz="1200">
                          <a:solidFill>
                            <a:srgbClr val="000000"/>
                          </a:solidFill>
                          <a:latin typeface="Times New Roman" pitchFamily="18" charset="0"/>
                          <a:ea typeface="Calibri"/>
                          <a:cs typeface="Times New Roman" pitchFamily="18" charset="0"/>
                        </a:rPr>
                        <a:t>ZnO</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20-30 </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200">
                          <a:solidFill>
                            <a:srgbClr val="000000"/>
                          </a:solidFill>
                          <a:latin typeface="Times New Roman" pitchFamily="18" charset="0"/>
                          <a:ea typeface="Calibri"/>
                          <a:cs typeface="Times New Roman" pitchFamily="18" charset="0"/>
                        </a:rPr>
                        <a:t>10 - 2000</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Foliar application Seed application</a:t>
                      </a:r>
                      <a:endParaRPr lang="en-IN" sz="120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Peanut</a:t>
                      </a:r>
                      <a:endParaRPr lang="en-IN" sz="1200" dirty="0">
                        <a:latin typeface="Times New Roman" pitchFamily="18" charset="0"/>
                        <a:ea typeface="Calibri"/>
                        <a:cs typeface="Times New Roman" pitchFamily="18" charset="0"/>
                      </a:endParaRPr>
                    </a:p>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Beans</a:t>
                      </a:r>
                      <a:endParaRPr lang="en-IN" sz="1200" dirty="0">
                        <a:latin typeface="Times New Roman" pitchFamily="18" charset="0"/>
                        <a:ea typeface="Calibri"/>
                        <a:cs typeface="Times New Roman" pitchFamily="18" charset="0"/>
                      </a:endParaRPr>
                    </a:p>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Tomato</a:t>
                      </a:r>
                      <a:endParaRPr lang="en-IN" sz="1200" dirty="0">
                        <a:latin typeface="Times New Roman" pitchFamily="18" charset="0"/>
                        <a:ea typeface="Calibri"/>
                        <a:cs typeface="Times New Roman" pitchFamily="18" charset="0"/>
                      </a:endParaRPr>
                    </a:p>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Cotton</a:t>
                      </a:r>
                      <a:endParaRPr lang="en-IN" sz="1200" dirty="0">
                        <a:latin typeface="Times New Roman" pitchFamily="18" charset="0"/>
                        <a:ea typeface="Calibri"/>
                        <a:cs typeface="Times New Roman" pitchFamily="18" charset="0"/>
                      </a:endParaRPr>
                    </a:p>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Maize</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Increase yield potential and plant growth</a:t>
                      </a:r>
                      <a:endParaRPr lang="en-IN" sz="1200" dirty="0">
                        <a:latin typeface="Times New Roman" pitchFamily="18" charset="0"/>
                        <a:ea typeface="Calibri"/>
                        <a:cs typeface="Times New Roman" pitchFamily="18" charset="0"/>
                      </a:endParaRPr>
                    </a:p>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Enhance </a:t>
                      </a:r>
                      <a:r>
                        <a:rPr lang="en-US" sz="1200" dirty="0" err="1">
                          <a:solidFill>
                            <a:srgbClr val="000000"/>
                          </a:solidFill>
                          <a:latin typeface="Times New Roman" pitchFamily="18" charset="0"/>
                          <a:ea typeface="Calibri"/>
                          <a:cs typeface="Times New Roman" pitchFamily="18" charset="0"/>
                        </a:rPr>
                        <a:t>phytohormone</a:t>
                      </a:r>
                      <a:r>
                        <a:rPr lang="en-US" sz="1200" dirty="0">
                          <a:solidFill>
                            <a:srgbClr val="000000"/>
                          </a:solidFill>
                          <a:latin typeface="Times New Roman" pitchFamily="18" charset="0"/>
                          <a:ea typeface="Calibri"/>
                          <a:cs typeface="Times New Roman" pitchFamily="18" charset="0"/>
                        </a:rPr>
                        <a:t> level and plant growth</a:t>
                      </a:r>
                      <a:endParaRPr lang="en-IN" sz="1200" dirty="0">
                        <a:latin typeface="Times New Roman" pitchFamily="18" charset="0"/>
                        <a:ea typeface="Calibri"/>
                        <a:cs typeface="Times New Roman" pitchFamily="18" charset="0"/>
                      </a:endParaRPr>
                    </a:p>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Help reduce drought stress and improve agronomic fortification</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85750" y="1143000"/>
          <a:ext cx="8643999" cy="5464719"/>
        </p:xfrm>
        <a:graphic>
          <a:graphicData uri="http://schemas.openxmlformats.org/drawingml/2006/table">
            <a:tbl>
              <a:tblPr/>
              <a:tblGrid>
                <a:gridCol w="1785950"/>
                <a:gridCol w="500066"/>
                <a:gridCol w="857256"/>
                <a:gridCol w="1071570"/>
                <a:gridCol w="1643074"/>
                <a:gridCol w="2786083"/>
              </a:tblGrid>
              <a:tr h="1353386">
                <a:tc>
                  <a:txBody>
                    <a:bodyPr/>
                    <a:lstStyle/>
                    <a:p>
                      <a:pPr>
                        <a:lnSpc>
                          <a:spcPct val="107000"/>
                        </a:lnSpc>
                        <a:spcAft>
                          <a:spcPts val="0"/>
                        </a:spcAft>
                      </a:pPr>
                      <a:r>
                        <a:rPr lang="en-US" sz="1200" b="1" dirty="0">
                          <a:solidFill>
                            <a:srgbClr val="000000"/>
                          </a:solidFill>
                          <a:latin typeface="Times New Roman" pitchFamily="18" charset="0"/>
                          <a:ea typeface="Calibri"/>
                          <a:cs typeface="Times New Roman" pitchFamily="18" charset="0"/>
                        </a:rPr>
                        <a:t>Titanium</a:t>
                      </a:r>
                      <a:endParaRPr lang="en-IN" sz="1200" dirty="0">
                        <a:latin typeface="Times New Roman" pitchFamily="18" charset="0"/>
                        <a:ea typeface="Calibri"/>
                        <a:cs typeface="Times New Roman" pitchFamily="18" charset="0"/>
                      </a:endParaRPr>
                    </a:p>
                    <a:p>
                      <a:pPr>
                        <a:lnSpc>
                          <a:spcPct val="107000"/>
                        </a:lnSpc>
                        <a:spcAft>
                          <a:spcPts val="0"/>
                        </a:spcAft>
                      </a:pPr>
                      <a:r>
                        <a:rPr lang="en-US" sz="1200" dirty="0">
                          <a:solidFill>
                            <a:srgbClr val="000000"/>
                          </a:solidFill>
                          <a:latin typeface="Times New Roman" pitchFamily="18" charset="0"/>
                          <a:ea typeface="Calibri"/>
                          <a:cs typeface="Times New Roman" pitchFamily="18" charset="0"/>
                        </a:rPr>
                        <a:t>TiO</a:t>
                      </a:r>
                      <a:r>
                        <a:rPr lang="en-US" sz="1200" baseline="-25000" dirty="0">
                          <a:solidFill>
                            <a:srgbClr val="000000"/>
                          </a:solidFill>
                          <a:latin typeface="Times New Roman" pitchFamily="18" charset="0"/>
                          <a:ea typeface="Calibri"/>
                          <a:cs typeface="Times New Roman" pitchFamily="18" charset="0"/>
                        </a:rPr>
                        <a:t>2</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solidFill>
                            <a:srgbClr val="000000"/>
                          </a:solidFill>
                          <a:latin typeface="Times New Roman" pitchFamily="18" charset="0"/>
                          <a:ea typeface="Calibri"/>
                          <a:cs typeface="Times New Roman" pitchFamily="18" charset="0"/>
                        </a:rPr>
                        <a:t>5-100 </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200" dirty="0">
                          <a:solidFill>
                            <a:srgbClr val="000000"/>
                          </a:solidFill>
                          <a:latin typeface="Times New Roman" pitchFamily="18" charset="0"/>
                          <a:ea typeface="Calibri"/>
                          <a:cs typeface="Times New Roman" pitchFamily="18" charset="0"/>
                        </a:rPr>
                        <a:t>200-600</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solidFill>
                            <a:srgbClr val="000000"/>
                          </a:solidFill>
                          <a:latin typeface="Times New Roman" pitchFamily="18" charset="0"/>
                          <a:ea typeface="Calibri"/>
                          <a:cs typeface="Times New Roman" pitchFamily="18" charset="0"/>
                        </a:rPr>
                        <a:t>Seed, soil and foliar exposure </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Spinach</a:t>
                      </a:r>
                      <a:endParaRPr lang="en-IN" sz="1200" dirty="0">
                        <a:latin typeface="Times New Roman" pitchFamily="18" charset="0"/>
                        <a:ea typeface="Calibri"/>
                        <a:cs typeface="Times New Roman" pitchFamily="18" charset="0"/>
                      </a:endParaRPr>
                    </a:p>
                    <a:p>
                      <a:pPr>
                        <a:lnSpc>
                          <a:spcPct val="107000"/>
                        </a:lnSpc>
                        <a:spcAft>
                          <a:spcPts val="0"/>
                        </a:spcAft>
                      </a:pPr>
                      <a:r>
                        <a:rPr lang="en-US" sz="1200" i="1" dirty="0" err="1">
                          <a:solidFill>
                            <a:srgbClr val="000000"/>
                          </a:solidFill>
                          <a:latin typeface="Times New Roman" pitchFamily="18" charset="0"/>
                          <a:ea typeface="Calibri"/>
                          <a:cs typeface="Times New Roman" pitchFamily="18" charset="0"/>
                        </a:rPr>
                        <a:t>Lemna</a:t>
                      </a:r>
                      <a:r>
                        <a:rPr lang="en-US" sz="1200" i="1" dirty="0">
                          <a:solidFill>
                            <a:srgbClr val="000000"/>
                          </a:solidFill>
                          <a:latin typeface="Times New Roman" pitchFamily="18" charset="0"/>
                          <a:ea typeface="Calibri"/>
                          <a:cs typeface="Times New Roman" pitchFamily="18" charset="0"/>
                        </a:rPr>
                        <a:t> </a:t>
                      </a:r>
                      <a:r>
                        <a:rPr lang="en-US" sz="1200" i="1" dirty="0" smtClean="0">
                          <a:solidFill>
                            <a:srgbClr val="000000"/>
                          </a:solidFill>
                          <a:latin typeface="Times New Roman" pitchFamily="18" charset="0"/>
                          <a:ea typeface="Calibri"/>
                          <a:cs typeface="Times New Roman" pitchFamily="18" charset="0"/>
                        </a:rPr>
                        <a:t>minor</a:t>
                      </a:r>
                      <a:endParaRPr lang="en-IN" sz="1200" dirty="0">
                        <a:latin typeface="Times New Roman" pitchFamily="18" charset="0"/>
                        <a:ea typeface="Calibri"/>
                        <a:cs typeface="Times New Roman" pitchFamily="18" charset="0"/>
                      </a:endParaRPr>
                    </a:p>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Tomato; Wheat</a:t>
                      </a:r>
                      <a:endParaRPr lang="en-IN" sz="1200" dirty="0">
                        <a:latin typeface="Times New Roman" pitchFamily="18" charset="0"/>
                        <a:ea typeface="Calibri"/>
                        <a:cs typeface="Times New Roman" pitchFamily="18" charset="0"/>
                      </a:endParaRPr>
                    </a:p>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Watermelon; </a:t>
                      </a:r>
                      <a:r>
                        <a:rPr lang="en-US" sz="1200" dirty="0" err="1">
                          <a:solidFill>
                            <a:srgbClr val="000000"/>
                          </a:solidFill>
                          <a:latin typeface="Times New Roman" pitchFamily="18" charset="0"/>
                          <a:ea typeface="Calibri"/>
                          <a:cs typeface="Times New Roman" pitchFamily="18" charset="0"/>
                        </a:rPr>
                        <a:t>Mung</a:t>
                      </a:r>
                      <a:r>
                        <a:rPr lang="en-US" sz="1200" dirty="0">
                          <a:solidFill>
                            <a:srgbClr val="000000"/>
                          </a:solidFill>
                          <a:latin typeface="Times New Roman" pitchFamily="18" charset="0"/>
                          <a:ea typeface="Calibri"/>
                          <a:cs typeface="Times New Roman" pitchFamily="18" charset="0"/>
                        </a:rPr>
                        <a:t> </a:t>
                      </a:r>
                      <a:r>
                        <a:rPr lang="en-US" sz="1200" dirty="0" smtClean="0">
                          <a:solidFill>
                            <a:srgbClr val="000000"/>
                          </a:solidFill>
                          <a:latin typeface="Times New Roman" pitchFamily="18" charset="0"/>
                          <a:ea typeface="Calibri"/>
                          <a:cs typeface="Times New Roman" pitchFamily="18" charset="0"/>
                        </a:rPr>
                        <a:t>bean; </a:t>
                      </a:r>
                      <a:r>
                        <a:rPr lang="en-US" sz="1200" dirty="0">
                          <a:solidFill>
                            <a:srgbClr val="000000"/>
                          </a:solidFill>
                          <a:latin typeface="Times New Roman" pitchFamily="18" charset="0"/>
                          <a:ea typeface="Calibri"/>
                          <a:cs typeface="Times New Roman" pitchFamily="18" charset="0"/>
                        </a:rPr>
                        <a:t>Moth </a:t>
                      </a:r>
                      <a:r>
                        <a:rPr lang="en-US" sz="1200" dirty="0" smtClean="0">
                          <a:solidFill>
                            <a:srgbClr val="000000"/>
                          </a:solidFill>
                          <a:latin typeface="Times New Roman" pitchFamily="18" charset="0"/>
                          <a:ea typeface="Calibri"/>
                          <a:cs typeface="Times New Roman" pitchFamily="18" charset="0"/>
                        </a:rPr>
                        <a:t>bean</a:t>
                      </a:r>
                      <a:endParaRPr lang="en-IN" sz="1200" dirty="0">
                        <a:latin typeface="Times New Roman" pitchFamily="18" charset="0"/>
                        <a:ea typeface="Calibri"/>
                        <a:cs typeface="Times New Roman" pitchFamily="18" charset="0"/>
                      </a:endParaRPr>
                    </a:p>
                    <a:p>
                      <a:pPr>
                        <a:lnSpc>
                          <a:spcPct val="107000"/>
                        </a:lnSpc>
                        <a:spcAft>
                          <a:spcPts val="0"/>
                        </a:spcAft>
                      </a:pPr>
                      <a:r>
                        <a:rPr lang="en-US" sz="1200" dirty="0">
                          <a:solidFill>
                            <a:srgbClr val="000000"/>
                          </a:solidFill>
                          <a:latin typeface="Times New Roman" pitchFamily="18" charset="0"/>
                          <a:ea typeface="Calibri"/>
                          <a:cs typeface="Times New Roman" pitchFamily="18" charset="0"/>
                        </a:rPr>
                        <a:t>Pearl </a:t>
                      </a:r>
                      <a:r>
                        <a:rPr lang="en-US" sz="1200" dirty="0" smtClean="0">
                          <a:solidFill>
                            <a:srgbClr val="000000"/>
                          </a:solidFill>
                          <a:latin typeface="Times New Roman" pitchFamily="18" charset="0"/>
                          <a:ea typeface="Calibri"/>
                          <a:cs typeface="Times New Roman" pitchFamily="18" charset="0"/>
                        </a:rPr>
                        <a:t>millet</a:t>
                      </a:r>
                      <a:endParaRPr lang="en-IN" sz="1200" dirty="0">
                        <a:latin typeface="Times New Roman" pitchFamily="18" charset="0"/>
                        <a:ea typeface="Calibri"/>
                        <a:cs typeface="Times New Roman" pitchFamily="18" charset="0"/>
                      </a:endParaRPr>
                    </a:p>
                    <a:p>
                      <a:pPr>
                        <a:lnSpc>
                          <a:spcPct val="107000"/>
                        </a:lnSpc>
                        <a:spcAft>
                          <a:spcPts val="0"/>
                        </a:spcAft>
                      </a:pPr>
                      <a:r>
                        <a:rPr lang="en-US" sz="1200" dirty="0" err="1" smtClean="0">
                          <a:solidFill>
                            <a:srgbClr val="000000"/>
                          </a:solidFill>
                          <a:latin typeface="Times New Roman" pitchFamily="18" charset="0"/>
                          <a:ea typeface="Calibri"/>
                          <a:cs typeface="Times New Roman" pitchFamily="18" charset="0"/>
                        </a:rPr>
                        <a:t>Clusterbean</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Increased plant biomass and photosynthetic activity.</a:t>
                      </a:r>
                      <a:endParaRPr lang="en-IN" sz="1200" dirty="0">
                        <a:latin typeface="Times New Roman" pitchFamily="18" charset="0"/>
                        <a:ea typeface="Calibri"/>
                        <a:cs typeface="Times New Roman" pitchFamily="18" charset="0"/>
                      </a:endParaRPr>
                    </a:p>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Enhanced biochemical enzyme activity and light absorption by chloroplast; Increase photosynthesis, </a:t>
                      </a:r>
                      <a:r>
                        <a:rPr lang="en-US" sz="1200" dirty="0" err="1">
                          <a:solidFill>
                            <a:srgbClr val="000000"/>
                          </a:solidFill>
                          <a:latin typeface="Times New Roman" pitchFamily="18" charset="0"/>
                          <a:ea typeface="Calibri"/>
                          <a:cs typeface="Times New Roman" pitchFamily="18" charset="0"/>
                        </a:rPr>
                        <a:t>RuBISCO</a:t>
                      </a:r>
                      <a:r>
                        <a:rPr lang="en-US" sz="1200" dirty="0">
                          <a:solidFill>
                            <a:srgbClr val="000000"/>
                          </a:solidFill>
                          <a:latin typeface="Times New Roman" pitchFamily="18" charset="0"/>
                          <a:ea typeface="Calibri"/>
                          <a:cs typeface="Times New Roman" pitchFamily="18" charset="0"/>
                        </a:rPr>
                        <a:t> activity and carbon fixation</a:t>
                      </a:r>
                      <a:endParaRPr lang="en-IN" sz="1200" dirty="0">
                        <a:latin typeface="Times New Roman" pitchFamily="18" charset="0"/>
                        <a:ea typeface="Calibri"/>
                        <a:cs typeface="Times New Roman" pitchFamily="18" charset="0"/>
                      </a:endParaRPr>
                    </a:p>
                    <a:p>
                      <a:pPr marL="109538" lvl="0" indent="-109538">
                        <a:lnSpc>
                          <a:spcPct val="107000"/>
                        </a:lnSpc>
                        <a:spcAft>
                          <a:spcPts val="0"/>
                        </a:spcAft>
                        <a:buFont typeface="Symbol"/>
                        <a:buChar char=""/>
                      </a:pPr>
                      <a:r>
                        <a:rPr lang="en-US" sz="1200" dirty="0" err="1">
                          <a:solidFill>
                            <a:srgbClr val="000000"/>
                          </a:solidFill>
                          <a:latin typeface="Times New Roman" pitchFamily="18" charset="0"/>
                          <a:ea typeface="Calibri"/>
                          <a:cs typeface="Times New Roman" pitchFamily="18" charset="0"/>
                        </a:rPr>
                        <a:t>Increasedgermination</a:t>
                      </a:r>
                      <a:r>
                        <a:rPr lang="en-US" sz="1200" dirty="0">
                          <a:solidFill>
                            <a:srgbClr val="000000"/>
                          </a:solidFill>
                          <a:latin typeface="Times New Roman" pitchFamily="18" charset="0"/>
                          <a:ea typeface="Calibri"/>
                          <a:cs typeface="Times New Roman" pitchFamily="18" charset="0"/>
                        </a:rPr>
                        <a:t> rate.</a:t>
                      </a:r>
                      <a:endParaRPr lang="en-IN" sz="1200" dirty="0">
                        <a:latin typeface="Times New Roman" pitchFamily="18" charset="0"/>
                        <a:ea typeface="Calibri"/>
                        <a:cs typeface="Times New Roman" pitchFamily="18" charset="0"/>
                      </a:endParaRPr>
                    </a:p>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Enhanced nitrogen metabolism</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18013">
                <a:tc>
                  <a:txBody>
                    <a:bodyPr/>
                    <a:lstStyle/>
                    <a:p>
                      <a:pPr>
                        <a:lnSpc>
                          <a:spcPct val="107000"/>
                        </a:lnSpc>
                        <a:spcAft>
                          <a:spcPts val="0"/>
                        </a:spcAft>
                      </a:pPr>
                      <a:r>
                        <a:rPr lang="en-US" sz="1200" b="1">
                          <a:solidFill>
                            <a:srgbClr val="000000"/>
                          </a:solidFill>
                          <a:latin typeface="Times New Roman" pitchFamily="18" charset="0"/>
                          <a:ea typeface="Calibri"/>
                          <a:cs typeface="Times New Roman" pitchFamily="18" charset="0"/>
                        </a:rPr>
                        <a:t>Cerium </a:t>
                      </a:r>
                      <a:endParaRPr lang="en-IN" sz="1200">
                        <a:latin typeface="Times New Roman" pitchFamily="18" charset="0"/>
                        <a:ea typeface="Calibri"/>
                        <a:cs typeface="Times New Roman" pitchFamily="18" charset="0"/>
                      </a:endParaRPr>
                    </a:p>
                    <a:p>
                      <a:pPr>
                        <a:lnSpc>
                          <a:spcPct val="107000"/>
                        </a:lnSpc>
                        <a:spcAft>
                          <a:spcPts val="0"/>
                        </a:spcAft>
                      </a:pPr>
                      <a:r>
                        <a:rPr lang="en-US" sz="1200">
                          <a:solidFill>
                            <a:srgbClr val="000000"/>
                          </a:solidFill>
                          <a:latin typeface="Times New Roman" pitchFamily="18" charset="0"/>
                          <a:ea typeface="Calibri"/>
                          <a:cs typeface="Times New Roman" pitchFamily="18" charset="0"/>
                        </a:rPr>
                        <a:t>CeO</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8 -30 </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200">
                          <a:solidFill>
                            <a:srgbClr val="000000"/>
                          </a:solidFill>
                          <a:latin typeface="Times New Roman" pitchFamily="18" charset="0"/>
                          <a:ea typeface="Calibri"/>
                          <a:cs typeface="Times New Roman" pitchFamily="18" charset="0"/>
                        </a:rPr>
                        <a:t>0.1-250</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solidFill>
                            <a:srgbClr val="000000"/>
                          </a:solidFill>
                          <a:latin typeface="Times New Roman" pitchFamily="18" charset="0"/>
                          <a:ea typeface="Calibri"/>
                          <a:cs typeface="Times New Roman" pitchFamily="18" charset="0"/>
                        </a:rPr>
                        <a:t>Irrigation; Seed/root</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Tomato</a:t>
                      </a:r>
                      <a:endParaRPr lang="en-IN" sz="1200" dirty="0">
                        <a:latin typeface="Times New Roman" pitchFamily="18" charset="0"/>
                        <a:ea typeface="Calibri"/>
                        <a:cs typeface="Times New Roman" pitchFamily="18" charset="0"/>
                      </a:endParaRPr>
                    </a:p>
                    <a:p>
                      <a:pPr>
                        <a:lnSpc>
                          <a:spcPct val="107000"/>
                        </a:lnSpc>
                        <a:spcAft>
                          <a:spcPts val="0"/>
                        </a:spcAft>
                      </a:pPr>
                      <a:r>
                        <a:rPr lang="en-US" sz="1200" i="1" dirty="0">
                          <a:solidFill>
                            <a:srgbClr val="000000"/>
                          </a:solidFill>
                          <a:latin typeface="Times New Roman" pitchFamily="18" charset="0"/>
                          <a:ea typeface="Calibri"/>
                          <a:cs typeface="Times New Roman" pitchFamily="18" charset="0"/>
                        </a:rPr>
                        <a:t>Arabidopsis </a:t>
                      </a:r>
                      <a:r>
                        <a:rPr lang="en-US" sz="1200" i="1" dirty="0" smtClean="0">
                          <a:solidFill>
                            <a:srgbClr val="000000"/>
                          </a:solidFill>
                          <a:latin typeface="Times New Roman" pitchFamily="18" charset="0"/>
                          <a:ea typeface="Calibri"/>
                          <a:cs typeface="Times New Roman" pitchFamily="18" charset="0"/>
                        </a:rPr>
                        <a:t>thaliana</a:t>
                      </a:r>
                      <a:endParaRPr lang="en-IN" sz="1200" dirty="0">
                        <a:latin typeface="Times New Roman" pitchFamily="18" charset="0"/>
                        <a:ea typeface="Calibri"/>
                        <a:cs typeface="Times New Roman" pitchFamily="18" charset="0"/>
                      </a:endParaRPr>
                    </a:p>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Cilantro; Wheat</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Improved plant growth and yield </a:t>
                      </a:r>
                      <a:endParaRPr lang="en-IN" sz="1200" dirty="0">
                        <a:latin typeface="Times New Roman" pitchFamily="18" charset="0"/>
                        <a:ea typeface="Calibri"/>
                        <a:cs typeface="Times New Roman" pitchFamily="18" charset="0"/>
                      </a:endParaRPr>
                    </a:p>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Improved physiological and Molecular response</a:t>
                      </a:r>
                      <a:endParaRPr lang="en-IN" sz="1200" dirty="0">
                        <a:latin typeface="Times New Roman" pitchFamily="18" charset="0"/>
                        <a:ea typeface="Calibri"/>
                        <a:cs typeface="Times New Roman" pitchFamily="18" charset="0"/>
                      </a:endParaRPr>
                    </a:p>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Increase stress tolerance enzyme activity </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8675">
                <a:tc>
                  <a:txBody>
                    <a:bodyPr/>
                    <a:lstStyle/>
                    <a:p>
                      <a:pPr>
                        <a:lnSpc>
                          <a:spcPct val="107000"/>
                        </a:lnSpc>
                        <a:spcAft>
                          <a:spcPts val="0"/>
                        </a:spcAft>
                      </a:pPr>
                      <a:r>
                        <a:rPr lang="en-US" sz="1200" b="1">
                          <a:solidFill>
                            <a:srgbClr val="000000"/>
                          </a:solidFill>
                          <a:latin typeface="Times New Roman" pitchFamily="18" charset="0"/>
                          <a:ea typeface="Calibri"/>
                          <a:cs typeface="Times New Roman" pitchFamily="18" charset="0"/>
                        </a:rPr>
                        <a:t>Indium</a:t>
                      </a:r>
                      <a:endParaRPr lang="en-IN" sz="1200">
                        <a:latin typeface="Times New Roman" pitchFamily="18" charset="0"/>
                        <a:ea typeface="Calibri"/>
                        <a:cs typeface="Times New Roman" pitchFamily="18" charset="0"/>
                      </a:endParaRPr>
                    </a:p>
                    <a:p>
                      <a:pPr>
                        <a:lnSpc>
                          <a:spcPct val="107000"/>
                        </a:lnSpc>
                        <a:spcAft>
                          <a:spcPts val="0"/>
                        </a:spcAft>
                      </a:pPr>
                      <a:r>
                        <a:rPr lang="en-US" sz="1200">
                          <a:solidFill>
                            <a:srgbClr val="000000"/>
                          </a:solidFill>
                          <a:latin typeface="Times New Roman" pitchFamily="18" charset="0"/>
                          <a:ea typeface="Calibri"/>
                          <a:cs typeface="Times New Roman" pitchFamily="18" charset="0"/>
                        </a:rPr>
                        <a:t>In</a:t>
                      </a:r>
                      <a:r>
                        <a:rPr lang="en-US" sz="1200" baseline="-25000">
                          <a:solidFill>
                            <a:srgbClr val="000000"/>
                          </a:solidFill>
                          <a:latin typeface="Times New Roman" pitchFamily="18" charset="0"/>
                          <a:ea typeface="Calibri"/>
                          <a:cs typeface="Times New Roman" pitchFamily="18" charset="0"/>
                        </a:rPr>
                        <a:t>2</a:t>
                      </a:r>
                      <a:r>
                        <a:rPr lang="en-US" sz="1200">
                          <a:solidFill>
                            <a:srgbClr val="000000"/>
                          </a:solidFill>
                          <a:latin typeface="Times New Roman" pitchFamily="18" charset="0"/>
                          <a:ea typeface="Calibri"/>
                          <a:cs typeface="Times New Roman" pitchFamily="18" charset="0"/>
                        </a:rPr>
                        <a:t>O</a:t>
                      </a:r>
                      <a:r>
                        <a:rPr lang="en-US" sz="1200" baseline="-25000">
                          <a:solidFill>
                            <a:srgbClr val="000000"/>
                          </a:solidFill>
                          <a:latin typeface="Times New Roman" pitchFamily="18" charset="0"/>
                          <a:ea typeface="Calibri"/>
                          <a:cs typeface="Times New Roman" pitchFamily="18" charset="0"/>
                        </a:rPr>
                        <a:t>3</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20-70 </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200">
                          <a:solidFill>
                            <a:srgbClr val="000000"/>
                          </a:solidFill>
                          <a:latin typeface="Times New Roman" pitchFamily="18" charset="0"/>
                          <a:ea typeface="Calibri"/>
                          <a:cs typeface="Times New Roman" pitchFamily="18" charset="0"/>
                        </a:rPr>
                        <a:t>250</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Seed/root</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i="1" dirty="0">
                          <a:solidFill>
                            <a:srgbClr val="000000"/>
                          </a:solidFill>
                          <a:latin typeface="Times New Roman" pitchFamily="18" charset="0"/>
                          <a:ea typeface="Calibri"/>
                          <a:cs typeface="Times New Roman" pitchFamily="18" charset="0"/>
                        </a:rPr>
                        <a:t>Arabidopsis </a:t>
                      </a:r>
                      <a:r>
                        <a:rPr lang="en-US" sz="1200" i="1" dirty="0" smtClean="0">
                          <a:solidFill>
                            <a:srgbClr val="000000"/>
                          </a:solidFill>
                          <a:latin typeface="Times New Roman" pitchFamily="18" charset="0"/>
                          <a:ea typeface="Calibri"/>
                          <a:cs typeface="Times New Roman" pitchFamily="18" charset="0"/>
                        </a:rPr>
                        <a:t>thaliana</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Improved physiological and molecular response </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18013">
                <a:tc>
                  <a:txBody>
                    <a:bodyPr/>
                    <a:lstStyle/>
                    <a:p>
                      <a:pPr>
                        <a:lnSpc>
                          <a:spcPct val="107000"/>
                        </a:lnSpc>
                        <a:spcAft>
                          <a:spcPts val="0"/>
                        </a:spcAft>
                      </a:pPr>
                      <a:r>
                        <a:rPr lang="en-US" sz="1200" b="1">
                          <a:solidFill>
                            <a:srgbClr val="000000"/>
                          </a:solidFill>
                          <a:latin typeface="Times New Roman" pitchFamily="18" charset="0"/>
                          <a:ea typeface="Calibri"/>
                          <a:cs typeface="Times New Roman" pitchFamily="18" charset="0"/>
                        </a:rPr>
                        <a:t>Silver</a:t>
                      </a:r>
                      <a:endParaRPr lang="en-IN" sz="1200">
                        <a:latin typeface="Times New Roman" pitchFamily="18" charset="0"/>
                        <a:ea typeface="Calibri"/>
                        <a:cs typeface="Times New Roman" pitchFamily="18" charset="0"/>
                      </a:endParaRPr>
                    </a:p>
                    <a:p>
                      <a:pPr>
                        <a:lnSpc>
                          <a:spcPct val="107000"/>
                        </a:lnSpc>
                        <a:spcAft>
                          <a:spcPts val="0"/>
                        </a:spcAft>
                      </a:pPr>
                      <a:r>
                        <a:rPr lang="en-US" sz="1200">
                          <a:solidFill>
                            <a:srgbClr val="000000"/>
                          </a:solidFill>
                          <a:latin typeface="Times New Roman" pitchFamily="18" charset="0"/>
                          <a:ea typeface="Calibri"/>
                          <a:cs typeface="Times New Roman" pitchFamily="18" charset="0"/>
                        </a:rPr>
                        <a:t>Ag</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5-25</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200">
                          <a:solidFill>
                            <a:srgbClr val="000000"/>
                          </a:solidFill>
                          <a:latin typeface="Times New Roman" pitchFamily="18" charset="0"/>
                          <a:ea typeface="Calibri"/>
                          <a:cs typeface="Times New Roman" pitchFamily="18" charset="0"/>
                        </a:rPr>
                        <a:t>1 -10</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Hydroponics, Soil</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Poplars</a:t>
                      </a:r>
                      <a:endParaRPr lang="en-IN" sz="1200" dirty="0">
                        <a:latin typeface="Times New Roman" pitchFamily="18" charset="0"/>
                        <a:ea typeface="Calibri"/>
                        <a:cs typeface="Times New Roman" pitchFamily="18" charset="0"/>
                      </a:endParaRPr>
                    </a:p>
                    <a:p>
                      <a:pPr>
                        <a:lnSpc>
                          <a:spcPct val="107000"/>
                        </a:lnSpc>
                        <a:spcAft>
                          <a:spcPts val="0"/>
                        </a:spcAft>
                      </a:pPr>
                      <a:r>
                        <a:rPr lang="en-US" sz="1200" i="1" dirty="0">
                          <a:solidFill>
                            <a:srgbClr val="000000"/>
                          </a:solidFill>
                          <a:latin typeface="Times New Roman" pitchFamily="18" charset="0"/>
                          <a:ea typeface="Calibri"/>
                          <a:cs typeface="Times New Roman" pitchFamily="18" charset="0"/>
                        </a:rPr>
                        <a:t>Arabidopsis </a:t>
                      </a:r>
                      <a:r>
                        <a:rPr lang="en-US" sz="1200" i="1" dirty="0" err="1" smtClean="0">
                          <a:solidFill>
                            <a:srgbClr val="000000"/>
                          </a:solidFill>
                          <a:latin typeface="Times New Roman" pitchFamily="18" charset="0"/>
                          <a:ea typeface="Calibri"/>
                          <a:cs typeface="Times New Roman" pitchFamily="18" charset="0"/>
                        </a:rPr>
                        <a:t>thaliana</a:t>
                      </a:r>
                      <a:r>
                        <a:rPr lang="en-US" sz="1200" i="1" baseline="30000" dirty="0" err="1" smtClean="0">
                          <a:solidFill>
                            <a:srgbClr val="000000"/>
                          </a:solidFill>
                          <a:latin typeface="Times New Roman" pitchFamily="18" charset="0"/>
                          <a:ea typeface="Calibri"/>
                          <a:cs typeface="Times New Roman" pitchFamily="18" charset="0"/>
                        </a:rPr>
                        <a:t>;</a:t>
                      </a:r>
                      <a:r>
                        <a:rPr lang="en-US" sz="1200" dirty="0" err="1" smtClean="0">
                          <a:solidFill>
                            <a:srgbClr val="000000"/>
                          </a:solidFill>
                          <a:latin typeface="Times New Roman" pitchFamily="18" charset="0"/>
                          <a:ea typeface="Calibri"/>
                          <a:cs typeface="Times New Roman" pitchFamily="18" charset="0"/>
                        </a:rPr>
                        <a:t>Clover</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Influence </a:t>
                      </a:r>
                      <a:r>
                        <a:rPr lang="en-US" sz="1200" dirty="0" err="1">
                          <a:solidFill>
                            <a:srgbClr val="000000"/>
                          </a:solidFill>
                          <a:latin typeface="Times New Roman" pitchFamily="18" charset="0"/>
                          <a:ea typeface="Calibri"/>
                          <a:cs typeface="Times New Roman" pitchFamily="18" charset="0"/>
                        </a:rPr>
                        <a:t>phyto</a:t>
                      </a:r>
                      <a:r>
                        <a:rPr lang="en-US" sz="1200" dirty="0">
                          <a:solidFill>
                            <a:srgbClr val="000000"/>
                          </a:solidFill>
                          <a:latin typeface="Times New Roman" pitchFamily="18" charset="0"/>
                          <a:ea typeface="Calibri"/>
                          <a:cs typeface="Times New Roman" pitchFamily="18" charset="0"/>
                        </a:rPr>
                        <a:t>-stimulatory effect </a:t>
                      </a:r>
                      <a:endParaRPr lang="en-IN" sz="1200" dirty="0">
                        <a:latin typeface="Times New Roman" pitchFamily="18" charset="0"/>
                        <a:ea typeface="Calibri"/>
                        <a:cs typeface="Times New Roman" pitchFamily="18" charset="0"/>
                      </a:endParaRPr>
                    </a:p>
                    <a:p>
                      <a:pPr marL="109538" lvl="0" indent="-109538">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Increase nutrient absorption by enhancing microbial activity in </a:t>
                      </a:r>
                      <a:r>
                        <a:rPr lang="en-US" sz="1200" dirty="0" err="1">
                          <a:solidFill>
                            <a:srgbClr val="000000"/>
                          </a:solidFill>
                          <a:latin typeface="Times New Roman" pitchFamily="18" charset="0"/>
                          <a:ea typeface="Calibri"/>
                          <a:cs typeface="Times New Roman" pitchFamily="18" charset="0"/>
                        </a:rPr>
                        <a:t>rhizosphere</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8675">
                <a:tc>
                  <a:txBody>
                    <a:bodyPr/>
                    <a:lstStyle/>
                    <a:p>
                      <a:pPr>
                        <a:lnSpc>
                          <a:spcPct val="107000"/>
                        </a:lnSpc>
                        <a:spcAft>
                          <a:spcPts val="0"/>
                        </a:spcAft>
                      </a:pPr>
                      <a:r>
                        <a:rPr lang="en-US" sz="1200" b="1">
                          <a:solidFill>
                            <a:srgbClr val="000000"/>
                          </a:solidFill>
                          <a:latin typeface="Times New Roman" pitchFamily="18" charset="0"/>
                          <a:ea typeface="Calibri"/>
                          <a:cs typeface="Times New Roman" pitchFamily="18" charset="0"/>
                        </a:rPr>
                        <a:t>Upconverson nanophosphore</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n/a</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200">
                          <a:solidFill>
                            <a:srgbClr val="000000"/>
                          </a:solidFill>
                          <a:latin typeface="Times New Roman" pitchFamily="18" charset="0"/>
                          <a:ea typeface="Calibri"/>
                          <a:cs typeface="Times New Roman" pitchFamily="18" charset="0"/>
                        </a:rPr>
                        <a:t>10</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Sprouts</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err="1">
                          <a:solidFill>
                            <a:srgbClr val="000000"/>
                          </a:solidFill>
                          <a:latin typeface="Times New Roman" pitchFamily="18" charset="0"/>
                          <a:ea typeface="Calibri"/>
                          <a:cs typeface="Times New Roman" pitchFamily="18" charset="0"/>
                        </a:rPr>
                        <a:t>Mung</a:t>
                      </a:r>
                      <a:r>
                        <a:rPr lang="en-US" sz="1200" dirty="0">
                          <a:solidFill>
                            <a:srgbClr val="000000"/>
                          </a:solidFill>
                          <a:latin typeface="Times New Roman" pitchFamily="18" charset="0"/>
                          <a:ea typeface="Calibri"/>
                          <a:cs typeface="Times New Roman" pitchFamily="18" charset="0"/>
                        </a:rPr>
                        <a:t> </a:t>
                      </a:r>
                      <a:r>
                        <a:rPr lang="en-US" sz="1200" dirty="0" smtClean="0">
                          <a:solidFill>
                            <a:srgbClr val="000000"/>
                          </a:solidFill>
                          <a:latin typeface="Times New Roman" pitchFamily="18" charset="0"/>
                          <a:ea typeface="Calibri"/>
                          <a:cs typeface="Times New Roman" pitchFamily="18" charset="0"/>
                        </a:rPr>
                        <a:t>bean</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Promote plant growth</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96688">
                <a:tc>
                  <a:txBody>
                    <a:bodyPr/>
                    <a:lstStyle/>
                    <a:p>
                      <a:pPr>
                        <a:lnSpc>
                          <a:spcPct val="107000"/>
                        </a:lnSpc>
                        <a:spcAft>
                          <a:spcPts val="0"/>
                        </a:spcAft>
                      </a:pPr>
                      <a:r>
                        <a:rPr lang="en-US" sz="1200" b="1">
                          <a:solidFill>
                            <a:srgbClr val="000000"/>
                          </a:solidFill>
                          <a:latin typeface="Times New Roman" pitchFamily="18" charset="0"/>
                          <a:ea typeface="Calibri"/>
                          <a:cs typeface="Times New Roman" pitchFamily="18" charset="0"/>
                        </a:rPr>
                        <a:t>Silica</a:t>
                      </a:r>
                      <a:endParaRPr lang="en-IN" sz="1200">
                        <a:latin typeface="Times New Roman" pitchFamily="18" charset="0"/>
                        <a:ea typeface="Calibri"/>
                        <a:cs typeface="Times New Roman" pitchFamily="18" charset="0"/>
                      </a:endParaRPr>
                    </a:p>
                    <a:p>
                      <a:pPr>
                        <a:lnSpc>
                          <a:spcPct val="107000"/>
                        </a:lnSpc>
                        <a:spcAft>
                          <a:spcPts val="0"/>
                        </a:spcAft>
                      </a:pPr>
                      <a:r>
                        <a:rPr lang="en-US" sz="1200">
                          <a:solidFill>
                            <a:srgbClr val="000000"/>
                          </a:solidFill>
                          <a:latin typeface="Times New Roman" pitchFamily="18" charset="0"/>
                          <a:ea typeface="Calibri"/>
                          <a:cs typeface="Times New Roman" pitchFamily="18" charset="0"/>
                        </a:rPr>
                        <a:t>Si</a:t>
                      </a:r>
                      <a:endParaRPr lang="en-IN" sz="1200">
                        <a:latin typeface="Times New Roman" pitchFamily="18" charset="0"/>
                        <a:ea typeface="Calibri"/>
                        <a:cs typeface="Times New Roman" pitchFamily="18" charset="0"/>
                      </a:endParaRPr>
                    </a:p>
                    <a:p>
                      <a:pPr>
                        <a:lnSpc>
                          <a:spcPct val="107000"/>
                        </a:lnSpc>
                        <a:spcAft>
                          <a:spcPts val="0"/>
                        </a:spcAft>
                      </a:pPr>
                      <a:r>
                        <a:rPr lang="en-US" sz="1200">
                          <a:solidFill>
                            <a:srgbClr val="000000"/>
                          </a:solidFill>
                          <a:latin typeface="Times New Roman" pitchFamily="18" charset="0"/>
                          <a:ea typeface="Calibri"/>
                          <a:cs typeface="Times New Roman" pitchFamily="18" charset="0"/>
                        </a:rPr>
                        <a:t>SiO</a:t>
                      </a:r>
                      <a:endParaRPr lang="en-IN" sz="1200">
                        <a:latin typeface="Times New Roman" pitchFamily="18" charset="0"/>
                        <a:ea typeface="Calibri"/>
                        <a:cs typeface="Times New Roman" pitchFamily="18" charset="0"/>
                      </a:endParaRPr>
                    </a:p>
                    <a:p>
                      <a:pPr>
                        <a:lnSpc>
                          <a:spcPct val="107000"/>
                        </a:lnSpc>
                        <a:spcAft>
                          <a:spcPts val="0"/>
                        </a:spcAft>
                      </a:pPr>
                      <a:r>
                        <a:rPr lang="en-US" sz="1200">
                          <a:solidFill>
                            <a:srgbClr val="000000"/>
                          </a:solidFill>
                          <a:latin typeface="Times New Roman" pitchFamily="18" charset="0"/>
                          <a:ea typeface="Calibri"/>
                          <a:cs typeface="Times New Roman" pitchFamily="18" charset="0"/>
                        </a:rPr>
                        <a:t>SiO</a:t>
                      </a:r>
                      <a:r>
                        <a:rPr lang="en-US" sz="1200" baseline="-25000">
                          <a:solidFill>
                            <a:srgbClr val="000000"/>
                          </a:solidFill>
                          <a:latin typeface="Times New Roman" pitchFamily="18" charset="0"/>
                          <a:ea typeface="Calibri"/>
                          <a:cs typeface="Times New Roman" pitchFamily="18" charset="0"/>
                        </a:rPr>
                        <a:t>2</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8-15 </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200">
                          <a:solidFill>
                            <a:srgbClr val="000000"/>
                          </a:solidFill>
                          <a:latin typeface="Times New Roman" pitchFamily="18" charset="0"/>
                          <a:ea typeface="Calibri"/>
                          <a:cs typeface="Times New Roman" pitchFamily="18" charset="0"/>
                        </a:rPr>
                        <a:t>5-800</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Soil irrigation, Seed &amp;Root exposure</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Tomato</a:t>
                      </a:r>
                      <a:endParaRPr lang="en-IN" sz="1200" dirty="0">
                        <a:latin typeface="Times New Roman" pitchFamily="18" charset="0"/>
                        <a:ea typeface="Calibri"/>
                        <a:cs typeface="Times New Roman" pitchFamily="18" charset="0"/>
                      </a:endParaRPr>
                    </a:p>
                    <a:p>
                      <a:pPr>
                        <a:lnSpc>
                          <a:spcPct val="107000"/>
                        </a:lnSpc>
                        <a:spcAft>
                          <a:spcPts val="0"/>
                        </a:spcAft>
                      </a:pPr>
                      <a:r>
                        <a:rPr lang="en-US" sz="1200" dirty="0">
                          <a:solidFill>
                            <a:srgbClr val="000000"/>
                          </a:solidFill>
                          <a:latin typeface="Times New Roman" pitchFamily="18" charset="0"/>
                          <a:ea typeface="Calibri"/>
                          <a:cs typeface="Times New Roman" pitchFamily="18" charset="0"/>
                        </a:rPr>
                        <a:t>Wheat, </a:t>
                      </a:r>
                      <a:r>
                        <a:rPr lang="en-US" sz="1200" dirty="0" err="1" smtClean="0">
                          <a:solidFill>
                            <a:srgbClr val="000000"/>
                          </a:solidFill>
                          <a:latin typeface="Times New Roman" pitchFamily="18" charset="0"/>
                          <a:ea typeface="Calibri"/>
                          <a:cs typeface="Times New Roman" pitchFamily="18" charset="0"/>
                        </a:rPr>
                        <a:t>Lupin</a:t>
                      </a:r>
                      <a:endParaRPr lang="en-IN" sz="1200" dirty="0">
                        <a:latin typeface="Times New Roman" pitchFamily="18" charset="0"/>
                        <a:ea typeface="Calibri"/>
                        <a:cs typeface="Times New Roman" pitchFamily="18" charset="0"/>
                      </a:endParaRPr>
                    </a:p>
                    <a:p>
                      <a:pPr>
                        <a:lnSpc>
                          <a:spcPct val="107000"/>
                        </a:lnSpc>
                        <a:spcAft>
                          <a:spcPts val="0"/>
                        </a:spcAft>
                      </a:pPr>
                      <a:r>
                        <a:rPr lang="en-US" sz="1200" i="1" dirty="0" err="1">
                          <a:solidFill>
                            <a:srgbClr val="000000"/>
                          </a:solidFill>
                          <a:latin typeface="Times New Roman" pitchFamily="18" charset="0"/>
                          <a:ea typeface="Calibri"/>
                          <a:cs typeface="Times New Roman" pitchFamily="18" charset="0"/>
                        </a:rPr>
                        <a:t>Larix</a:t>
                      </a:r>
                      <a:r>
                        <a:rPr lang="en-US" sz="1200" i="1" dirty="0">
                          <a:solidFill>
                            <a:srgbClr val="000000"/>
                          </a:solidFill>
                          <a:latin typeface="Times New Roman" pitchFamily="18" charset="0"/>
                          <a:ea typeface="Calibri"/>
                          <a:cs typeface="Times New Roman" pitchFamily="18" charset="0"/>
                        </a:rPr>
                        <a:t> </a:t>
                      </a:r>
                      <a:r>
                        <a:rPr lang="en-US" sz="1200" i="1" dirty="0" err="1" smtClean="0">
                          <a:solidFill>
                            <a:srgbClr val="000000"/>
                          </a:solidFill>
                          <a:latin typeface="Times New Roman" pitchFamily="18" charset="0"/>
                          <a:ea typeface="Calibri"/>
                          <a:cs typeface="Times New Roman" pitchFamily="18" charset="0"/>
                        </a:rPr>
                        <a:t>olgensis</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Help overcome from salinity stress and enhance plant growth</a:t>
                      </a:r>
                      <a:endParaRPr lang="en-IN" sz="1200" dirty="0">
                        <a:latin typeface="Times New Roman" pitchFamily="18" charset="0"/>
                        <a:ea typeface="Calibri"/>
                        <a:cs typeface="Times New Roman" pitchFamily="18" charset="0"/>
                      </a:endParaRPr>
                    </a:p>
                    <a:p>
                      <a:pPr marL="342900" lvl="0" indent="-342900">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Enhance germination and growth Enhancement in total protein and chlorophyll content.</a:t>
                      </a:r>
                      <a:endParaRPr lang="en-IN" sz="1200" dirty="0">
                        <a:latin typeface="Times New Roman" pitchFamily="18" charset="0"/>
                        <a:ea typeface="Calibri"/>
                        <a:cs typeface="Times New Roman" pitchFamily="18" charset="0"/>
                      </a:endParaRPr>
                    </a:p>
                    <a:p>
                      <a:pPr marL="342900" lvl="0" indent="-342900">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Promoted seedling growth and quality</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4184">
                <a:tc>
                  <a:txBody>
                    <a:bodyPr/>
                    <a:lstStyle/>
                    <a:p>
                      <a:pPr>
                        <a:lnSpc>
                          <a:spcPct val="107000"/>
                        </a:lnSpc>
                        <a:spcAft>
                          <a:spcPts val="0"/>
                        </a:spcAft>
                      </a:pPr>
                      <a:r>
                        <a:rPr lang="en-US" sz="1200" b="1" dirty="0">
                          <a:solidFill>
                            <a:srgbClr val="000000"/>
                          </a:solidFill>
                          <a:latin typeface="Times New Roman" pitchFamily="18" charset="0"/>
                          <a:ea typeface="Calibri"/>
                          <a:cs typeface="Times New Roman" pitchFamily="18" charset="0"/>
                        </a:rPr>
                        <a:t>Cobalt ferrite</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a:solidFill>
                            <a:srgbClr val="000000"/>
                          </a:solidFill>
                          <a:latin typeface="Times New Roman" pitchFamily="18" charset="0"/>
                          <a:ea typeface="Calibri"/>
                          <a:cs typeface="Times New Roman" pitchFamily="18" charset="0"/>
                        </a:rPr>
                        <a:t>n/a</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200">
                          <a:solidFill>
                            <a:srgbClr val="000000"/>
                          </a:solidFill>
                          <a:latin typeface="Times New Roman" pitchFamily="18" charset="0"/>
                          <a:ea typeface="Calibri"/>
                          <a:cs typeface="Times New Roman" pitchFamily="18" charset="0"/>
                        </a:rPr>
                        <a:t>1 – 1000</a:t>
                      </a:r>
                      <a:endParaRPr lang="en-IN" sz="120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solidFill>
                            <a:srgbClr val="000000"/>
                          </a:solidFill>
                          <a:latin typeface="Times New Roman" pitchFamily="18" charset="0"/>
                          <a:ea typeface="Calibri"/>
                          <a:cs typeface="Times New Roman" pitchFamily="18" charset="0"/>
                        </a:rPr>
                        <a:t>Root exposure</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smtClean="0">
                          <a:solidFill>
                            <a:srgbClr val="000000"/>
                          </a:solidFill>
                          <a:latin typeface="Times New Roman" pitchFamily="18" charset="0"/>
                          <a:ea typeface="Calibri"/>
                          <a:cs typeface="Times New Roman" pitchFamily="18" charset="0"/>
                        </a:rPr>
                        <a:t>Tomato</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nSpc>
                          <a:spcPct val="107000"/>
                        </a:lnSpc>
                        <a:spcAft>
                          <a:spcPts val="0"/>
                        </a:spcAft>
                        <a:buFont typeface="Symbol"/>
                        <a:buChar char=""/>
                      </a:pPr>
                      <a:r>
                        <a:rPr lang="en-US" sz="1200" dirty="0">
                          <a:solidFill>
                            <a:srgbClr val="000000"/>
                          </a:solidFill>
                          <a:latin typeface="Times New Roman" pitchFamily="18" charset="0"/>
                          <a:ea typeface="Calibri"/>
                          <a:cs typeface="Times New Roman" pitchFamily="18" charset="0"/>
                        </a:rPr>
                        <a:t>Promote root growth</a:t>
                      </a:r>
                      <a:endParaRPr lang="en-IN" sz="1200" dirty="0">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2348" name="TextBox 4"/>
          <p:cNvSpPr txBox="1">
            <a:spLocks noChangeArrowheads="1"/>
          </p:cNvSpPr>
          <p:nvPr/>
        </p:nvSpPr>
        <p:spPr bwMode="auto">
          <a:xfrm>
            <a:off x="214313" y="0"/>
            <a:ext cx="4500562" cy="646113"/>
          </a:xfrm>
          <a:prstGeom prst="rect">
            <a:avLst/>
          </a:prstGeom>
          <a:noFill/>
          <a:ln w="9525">
            <a:noFill/>
            <a:miter lim="800000"/>
            <a:headEnd/>
            <a:tailEnd/>
          </a:ln>
        </p:spPr>
        <p:txBody>
          <a:bodyPr>
            <a:spAutoFit/>
          </a:bodyPr>
          <a:lstStyle/>
          <a:p>
            <a:r>
              <a:rPr lang="en-IN"/>
              <a:t>Non-essential nutrient</a:t>
            </a:r>
          </a:p>
          <a:p>
            <a:endParaRPr lang="en-IN"/>
          </a:p>
        </p:txBody>
      </p:sp>
      <p:graphicFrame>
        <p:nvGraphicFramePr>
          <p:cNvPr id="6" name="Table 5"/>
          <p:cNvGraphicFramePr>
            <a:graphicFrameLocks noGrp="1"/>
          </p:cNvGraphicFramePr>
          <p:nvPr/>
        </p:nvGraphicFramePr>
        <p:xfrm>
          <a:off x="214313" y="500063"/>
          <a:ext cx="8704909" cy="628785"/>
        </p:xfrm>
        <a:graphic>
          <a:graphicData uri="http://schemas.openxmlformats.org/drawingml/2006/table">
            <a:tbl>
              <a:tblPr/>
              <a:tblGrid>
                <a:gridCol w="1846861"/>
                <a:gridCol w="521535"/>
                <a:gridCol w="835787"/>
                <a:gridCol w="1101479"/>
                <a:gridCol w="1647429"/>
                <a:gridCol w="2751818"/>
              </a:tblGrid>
              <a:tr h="209595">
                <a:tc rowSpan="2">
                  <a:txBody>
                    <a:bodyPr/>
                    <a:lstStyle/>
                    <a:p>
                      <a:pPr algn="ctr">
                        <a:lnSpc>
                          <a:spcPct val="112000"/>
                        </a:lnSpc>
                        <a:spcAft>
                          <a:spcPts val="0"/>
                        </a:spcAft>
                      </a:pPr>
                      <a:r>
                        <a:rPr lang="en-US" sz="1200" b="1" dirty="0">
                          <a:solidFill>
                            <a:srgbClr val="000000"/>
                          </a:solidFill>
                          <a:latin typeface="Times New Roman" pitchFamily="18" charset="0"/>
                          <a:ea typeface="Calibri"/>
                          <a:cs typeface="Times New Roman" pitchFamily="18" charset="0"/>
                        </a:rPr>
                        <a:t>Type of NP</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2000"/>
                        </a:lnSpc>
                        <a:spcAft>
                          <a:spcPts val="0"/>
                        </a:spcAft>
                      </a:pPr>
                      <a:r>
                        <a:rPr lang="en-US" sz="1200" b="1" dirty="0">
                          <a:solidFill>
                            <a:srgbClr val="000000"/>
                          </a:solidFill>
                          <a:latin typeface="Times New Roman" pitchFamily="18" charset="0"/>
                          <a:ea typeface="Calibri"/>
                          <a:cs typeface="Times New Roman" pitchFamily="18" charset="0"/>
                        </a:rPr>
                        <a:t>NP property</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rowSpan="2">
                  <a:txBody>
                    <a:bodyPr/>
                    <a:lstStyle/>
                    <a:p>
                      <a:pPr algn="ctr">
                        <a:lnSpc>
                          <a:spcPct val="112000"/>
                        </a:lnSpc>
                        <a:spcAft>
                          <a:spcPts val="0"/>
                        </a:spcAft>
                      </a:pPr>
                      <a:r>
                        <a:rPr lang="en-US" sz="1200" b="1" dirty="0">
                          <a:solidFill>
                            <a:srgbClr val="000000"/>
                          </a:solidFill>
                          <a:latin typeface="Times New Roman" pitchFamily="18" charset="0"/>
                          <a:ea typeface="Calibri"/>
                          <a:cs typeface="Times New Roman" pitchFamily="18" charset="0"/>
                        </a:rPr>
                        <a:t>Mode of treatment Plant</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228600" algn="ctr">
                        <a:lnSpc>
                          <a:spcPct val="112000"/>
                        </a:lnSpc>
                        <a:spcAft>
                          <a:spcPts val="0"/>
                        </a:spcAft>
                      </a:pPr>
                      <a:r>
                        <a:rPr lang="en-US" sz="1200" b="1" dirty="0">
                          <a:solidFill>
                            <a:srgbClr val="000000"/>
                          </a:solidFill>
                          <a:latin typeface="Times New Roman" pitchFamily="18" charset="0"/>
                          <a:ea typeface="Calibri"/>
                          <a:cs typeface="Times New Roman" pitchFamily="18" charset="0"/>
                        </a:rPr>
                        <a:t>Plant</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382270" algn="ctr">
                        <a:lnSpc>
                          <a:spcPct val="112000"/>
                        </a:lnSpc>
                        <a:spcAft>
                          <a:spcPts val="0"/>
                        </a:spcAft>
                      </a:pPr>
                      <a:r>
                        <a:rPr lang="en-US" sz="1200" b="1" dirty="0">
                          <a:solidFill>
                            <a:srgbClr val="000000"/>
                          </a:solidFill>
                          <a:latin typeface="Times New Roman" pitchFamily="18" charset="0"/>
                          <a:ea typeface="Calibri"/>
                          <a:cs typeface="Times New Roman" pitchFamily="18" charset="0"/>
                        </a:rPr>
                        <a:t>Observation</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9190">
                <a:tc vMerge="1">
                  <a:txBody>
                    <a:bodyPr/>
                    <a:lstStyle/>
                    <a:p>
                      <a:endParaRPr lang="en-IN"/>
                    </a:p>
                  </a:txBody>
                  <a:tcPr/>
                </a:tc>
                <a:tc>
                  <a:txBody>
                    <a:bodyPr/>
                    <a:lstStyle/>
                    <a:p>
                      <a:pPr algn="ctr">
                        <a:lnSpc>
                          <a:spcPct val="112000"/>
                        </a:lnSpc>
                        <a:spcAft>
                          <a:spcPts val="0"/>
                        </a:spcAft>
                      </a:pPr>
                      <a:r>
                        <a:rPr lang="en-US" sz="1200" b="1" dirty="0">
                          <a:solidFill>
                            <a:srgbClr val="000000"/>
                          </a:solidFill>
                          <a:latin typeface="Times New Roman" pitchFamily="18" charset="0"/>
                          <a:ea typeface="Calibri"/>
                          <a:cs typeface="Times New Roman" pitchFamily="18" charset="0"/>
                        </a:rPr>
                        <a:t>Size (nm)   </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2000"/>
                        </a:lnSpc>
                        <a:spcAft>
                          <a:spcPts val="0"/>
                        </a:spcAft>
                      </a:pPr>
                      <a:r>
                        <a:rPr lang="en-US" sz="1200" b="1" dirty="0" smtClean="0">
                          <a:solidFill>
                            <a:srgbClr val="000000"/>
                          </a:solidFill>
                          <a:latin typeface="Times New Roman" pitchFamily="18" charset="0"/>
                          <a:ea typeface="Calibri"/>
                          <a:cs typeface="Times New Roman" pitchFamily="18" charset="0"/>
                        </a:rPr>
                        <a:t>Con. (</a:t>
                      </a:r>
                      <a:r>
                        <a:rPr lang="en-US" sz="1200" b="1" dirty="0" err="1">
                          <a:solidFill>
                            <a:srgbClr val="000000"/>
                          </a:solidFill>
                          <a:latin typeface="Times New Roman" pitchFamily="18" charset="0"/>
                          <a:ea typeface="Calibri"/>
                          <a:cs typeface="Times New Roman" pitchFamily="18" charset="0"/>
                        </a:rPr>
                        <a:t>ppm</a:t>
                      </a:r>
                      <a:r>
                        <a:rPr lang="en-US" sz="1200" b="1" dirty="0">
                          <a:solidFill>
                            <a:srgbClr val="000000"/>
                          </a:solidFill>
                          <a:latin typeface="Times New Roman" pitchFamily="18" charset="0"/>
                          <a:ea typeface="Calibri"/>
                          <a:cs typeface="Times New Roman" pitchFamily="18" charset="0"/>
                        </a:rPr>
                        <a:t>)</a:t>
                      </a:r>
                      <a:endParaRPr lang="en-IN" sz="1200" dirty="0">
                        <a:latin typeface="Times New Roman" pitchFamily="18" charset="0"/>
                        <a:ea typeface="Calibri"/>
                        <a:cs typeface="Times New Roman" pitchFamily="18" charset="0"/>
                      </a:endParaRPr>
                    </a:p>
                  </a:txBody>
                  <a:tcPr marL="25418" marR="2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IN"/>
                    </a:p>
                  </a:txBody>
                  <a:tcPr/>
                </a:tc>
                <a:tc vMerge="1">
                  <a:txBody>
                    <a:bodyPr/>
                    <a:lstStyle/>
                    <a:p>
                      <a:endParaRPr lang="en-IN"/>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13317" name="Picture 2"/>
          <p:cNvPicPr>
            <a:picLocks noChangeAspect="1" noChangeArrowheads="1"/>
          </p:cNvPicPr>
          <p:nvPr/>
        </p:nvPicPr>
        <p:blipFill>
          <a:blip r:embed="rId3"/>
          <a:srcRect t="5333" b="3999"/>
          <a:stretch>
            <a:fillRect/>
          </a:stretch>
        </p:blipFill>
        <p:spPr bwMode="auto">
          <a:xfrm>
            <a:off x="425450" y="642938"/>
            <a:ext cx="7974013" cy="4857750"/>
          </a:xfrm>
          <a:prstGeom prst="rect">
            <a:avLst/>
          </a:prstGeom>
          <a:noFill/>
          <a:ln w="9525">
            <a:noFill/>
            <a:miter lim="800000"/>
            <a:headEnd/>
            <a:tailEnd/>
          </a:ln>
        </p:spPr>
      </p:pic>
      <p:sp>
        <p:nvSpPr>
          <p:cNvPr id="11" name="Rectangle 10"/>
          <p:cNvSpPr/>
          <p:nvPr/>
        </p:nvSpPr>
        <p:spPr>
          <a:xfrm>
            <a:off x="714375" y="4786313"/>
            <a:ext cx="1143000"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pic>
        <p:nvPicPr>
          <p:cNvPr id="13319" name="Picture 3"/>
          <p:cNvPicPr>
            <a:picLocks noChangeAspect="1" noChangeArrowheads="1"/>
          </p:cNvPicPr>
          <p:nvPr/>
        </p:nvPicPr>
        <p:blipFill>
          <a:blip r:embed="rId4"/>
          <a:srcRect/>
          <a:stretch>
            <a:fillRect/>
          </a:stretch>
        </p:blipFill>
        <p:spPr bwMode="auto">
          <a:xfrm>
            <a:off x="4924425" y="5715000"/>
            <a:ext cx="4219575"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00063" y="6356350"/>
            <a:ext cx="8215312" cy="501650"/>
          </a:xfrm>
        </p:spPr>
        <p:txBody>
          <a:bodyPr/>
          <a:lstStyle/>
          <a:p>
            <a:pPr>
              <a:defRPr/>
            </a:pPr>
            <a:r>
              <a:rPr lang="en-IN" smtClean="0"/>
              <a:t>Maharana Partap University of Agriculture and Technology,Udaipur,India</a:t>
            </a:r>
            <a:endParaRPr lang="en-IN"/>
          </a:p>
        </p:txBody>
      </p:sp>
      <p:pic>
        <p:nvPicPr>
          <p:cNvPr id="14339" name="Picture 2"/>
          <p:cNvPicPr>
            <a:picLocks noChangeAspect="1" noChangeArrowheads="1"/>
          </p:cNvPicPr>
          <p:nvPr/>
        </p:nvPicPr>
        <p:blipFill>
          <a:blip r:embed="rId2"/>
          <a:srcRect t="6593"/>
          <a:stretch>
            <a:fillRect/>
          </a:stretch>
        </p:blipFill>
        <p:spPr bwMode="auto">
          <a:xfrm>
            <a:off x="214313" y="285750"/>
            <a:ext cx="8459787" cy="6072188"/>
          </a:xfrm>
          <a:prstGeom prst="rect">
            <a:avLst/>
          </a:prstGeom>
          <a:noFill/>
          <a:ln w="9525">
            <a:noFill/>
            <a:miter lim="800000"/>
            <a:headEnd/>
            <a:tailEnd/>
          </a:ln>
        </p:spPr>
      </p:pic>
      <p:sp>
        <p:nvSpPr>
          <p:cNvPr id="14340" name="TextBox 3"/>
          <p:cNvSpPr txBox="1">
            <a:spLocks noChangeArrowheads="1"/>
          </p:cNvSpPr>
          <p:nvPr/>
        </p:nvSpPr>
        <p:spPr bwMode="auto">
          <a:xfrm>
            <a:off x="5500688" y="6429375"/>
            <a:ext cx="3643312" cy="369888"/>
          </a:xfrm>
          <a:prstGeom prst="rect">
            <a:avLst/>
          </a:prstGeom>
          <a:noFill/>
          <a:ln w="9525">
            <a:noFill/>
            <a:miter lim="800000"/>
            <a:headEnd/>
            <a:tailEnd/>
          </a:ln>
        </p:spPr>
        <p:txBody>
          <a:bodyPr>
            <a:spAutoFit/>
          </a:bodyPr>
          <a:lstStyle/>
          <a:p>
            <a:r>
              <a:rPr lang="en-US"/>
              <a:t>DOI: 10.1021/acs.jafc.7b02178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60418" name="Picture 2"/>
          <p:cNvPicPr>
            <a:picLocks noChangeAspect="1" noChangeArrowheads="1"/>
          </p:cNvPicPr>
          <p:nvPr/>
        </p:nvPicPr>
        <p:blipFill>
          <a:blip r:embed="rId3">
            <a:lum/>
          </a:blip>
          <a:srcRect l="7137" t="32226" r="31845" b="6250"/>
          <a:stretch>
            <a:fillRect/>
          </a:stretch>
        </p:blipFill>
        <p:spPr bwMode="auto">
          <a:xfrm>
            <a:off x="125367" y="714356"/>
            <a:ext cx="8947227" cy="507207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7" name="Picture 2"/>
          <p:cNvPicPr>
            <a:picLocks noChangeAspect="1" noChangeArrowheads="1"/>
          </p:cNvPicPr>
          <p:nvPr/>
        </p:nvPicPr>
        <p:blipFill>
          <a:blip r:embed="rId6"/>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7188" y="1428750"/>
            <a:ext cx="8572500" cy="4524375"/>
          </a:xfrm>
          <a:prstGeom prst="rect">
            <a:avLst/>
          </a:prstGeom>
          <a:noFill/>
        </p:spPr>
        <p:txBody>
          <a:bodyPr>
            <a:spAutoFit/>
          </a:bodyPr>
          <a:lstStyle/>
          <a:p>
            <a:pPr algn="just">
              <a:defRPr/>
            </a:pPr>
            <a:r>
              <a:rPr lang="en-US" sz="2400" dirty="0">
                <a:latin typeface="+mj-lt"/>
                <a:ea typeface="Arial" charset="0"/>
                <a:cs typeface="Arial" charset="0"/>
              </a:rPr>
              <a:t>The Iron oxides are of special importance owing to their use in pigments, magnetic recording devices, MRI contrast enhancement agents, biological sensors, anticorrosive agents and catalysts also can be used as </a:t>
            </a:r>
            <a:r>
              <a:rPr lang="en-US" sz="2400" dirty="0" err="1">
                <a:latin typeface="+mj-lt"/>
                <a:ea typeface="Arial" charset="0"/>
                <a:cs typeface="Arial" charset="0"/>
              </a:rPr>
              <a:t>photocatalysts</a:t>
            </a:r>
            <a:r>
              <a:rPr lang="en-US" sz="2400" dirty="0">
                <a:latin typeface="+mj-lt"/>
                <a:ea typeface="Arial" charset="0"/>
                <a:cs typeface="Arial" charset="0"/>
              </a:rPr>
              <a:t>.</a:t>
            </a:r>
          </a:p>
          <a:p>
            <a:pPr>
              <a:defRPr/>
            </a:pPr>
            <a:endParaRPr lang="en-US" sz="2400" dirty="0">
              <a:latin typeface="+mj-lt"/>
              <a:ea typeface="Arial" charset="0"/>
              <a:cs typeface="Arial" charset="0"/>
            </a:endParaRPr>
          </a:p>
          <a:p>
            <a:pPr algn="just">
              <a:defRPr/>
            </a:pPr>
            <a:r>
              <a:rPr lang="en-US" sz="2400" dirty="0">
                <a:latin typeface="+mj-lt"/>
                <a:ea typeface="Arial" charset="0"/>
                <a:cs typeface="Arial" charset="0"/>
              </a:rPr>
              <a:t>The methods used so far for the synthesis of iron oxide  Nanoparticles include arc discharge, micro emulsions, hydrothermal reaction method, sol-gel method, chemical co-precipitation etc. </a:t>
            </a:r>
          </a:p>
          <a:p>
            <a:pPr algn="just">
              <a:defRPr/>
            </a:pPr>
            <a:endParaRPr lang="en-US" sz="2400" dirty="0">
              <a:latin typeface="+mj-lt"/>
              <a:ea typeface="Arial" charset="0"/>
              <a:cs typeface="Arial" charset="0"/>
            </a:endParaRPr>
          </a:p>
          <a:p>
            <a:pPr algn="just">
              <a:defRPr/>
            </a:pPr>
            <a:r>
              <a:rPr lang="en-US" sz="2400" dirty="0">
                <a:latin typeface="+mj-lt"/>
                <a:ea typeface="Arial" charset="0"/>
                <a:cs typeface="Arial" charset="0"/>
              </a:rPr>
              <a:t>A simple, cheap, and one-step process for green synthesis of iron oxide nanoparticles by simple aqueous precipitation was developed.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1" name="Picture 2"/>
          <p:cNvPicPr>
            <a:picLocks noChangeAspect="1" noChangeArrowheads="1"/>
          </p:cNvPicPr>
          <p:nvPr/>
        </p:nvPicPr>
        <p:blipFill>
          <a:blip r:embed="rId6"/>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7188" y="1428750"/>
            <a:ext cx="8572500" cy="4524375"/>
          </a:xfrm>
          <a:prstGeom prst="rect">
            <a:avLst/>
          </a:prstGeom>
          <a:noFill/>
        </p:spPr>
        <p:txBody>
          <a:bodyPr>
            <a:spAutoFit/>
          </a:bodyPr>
          <a:lstStyle/>
          <a:p>
            <a:pPr algn="just">
              <a:defRPr/>
            </a:pPr>
            <a:r>
              <a:rPr lang="en-US" sz="2400" dirty="0">
                <a:latin typeface="+mj-lt"/>
                <a:ea typeface="Arial" charset="0"/>
                <a:cs typeface="Arial" charset="0"/>
              </a:rPr>
              <a:t>The Iron oxides are of special importance owing to their use in pigments, magnetic recording devices, MRI contrast enhancement agents, biological sensors, anticorrosive agents and catalysts also can be used as </a:t>
            </a:r>
            <a:r>
              <a:rPr lang="en-US" sz="2400" dirty="0" err="1">
                <a:latin typeface="+mj-lt"/>
                <a:ea typeface="Arial" charset="0"/>
                <a:cs typeface="Arial" charset="0"/>
              </a:rPr>
              <a:t>photocatalysts</a:t>
            </a:r>
            <a:r>
              <a:rPr lang="en-US" sz="2400" dirty="0">
                <a:latin typeface="+mj-lt"/>
                <a:ea typeface="Arial" charset="0"/>
                <a:cs typeface="Arial" charset="0"/>
              </a:rPr>
              <a:t>.</a:t>
            </a:r>
          </a:p>
          <a:p>
            <a:pPr>
              <a:defRPr/>
            </a:pPr>
            <a:endParaRPr lang="en-US" sz="2400" dirty="0">
              <a:latin typeface="+mj-lt"/>
              <a:ea typeface="Arial" charset="0"/>
              <a:cs typeface="Arial" charset="0"/>
            </a:endParaRPr>
          </a:p>
          <a:p>
            <a:pPr algn="just">
              <a:defRPr/>
            </a:pPr>
            <a:r>
              <a:rPr lang="en-US" sz="2400" dirty="0">
                <a:latin typeface="+mj-lt"/>
                <a:ea typeface="Arial" charset="0"/>
                <a:cs typeface="Arial" charset="0"/>
              </a:rPr>
              <a:t>The methods used so far for the synthesis of iron oxide  Nanoparticles include arc discharge, micro emulsions, hydrothermal reaction method, sol-gel method, chemical co-precipitation etc. </a:t>
            </a:r>
          </a:p>
          <a:p>
            <a:pPr algn="just">
              <a:defRPr/>
            </a:pPr>
            <a:endParaRPr lang="en-US" sz="2400" dirty="0">
              <a:latin typeface="+mj-lt"/>
              <a:ea typeface="Arial" charset="0"/>
              <a:cs typeface="Arial" charset="0"/>
            </a:endParaRPr>
          </a:p>
          <a:p>
            <a:pPr algn="just">
              <a:defRPr/>
            </a:pPr>
            <a:r>
              <a:rPr lang="en-US" sz="2400" dirty="0">
                <a:latin typeface="+mj-lt"/>
                <a:ea typeface="Arial" charset="0"/>
                <a:cs typeface="Arial" charset="0"/>
              </a:rPr>
              <a:t>A simple, cheap, and one-step process for green synthesis of iron oxide nanoparticles by simple aqueous precipitation was developed.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7414" name="Rectangle 8"/>
          <p:cNvSpPr>
            <a:spLocks noChangeArrowheads="1"/>
          </p:cNvSpPr>
          <p:nvPr/>
        </p:nvSpPr>
        <p:spPr bwMode="auto">
          <a:xfrm>
            <a:off x="428625" y="1655763"/>
            <a:ext cx="8501063" cy="3416300"/>
          </a:xfrm>
          <a:prstGeom prst="rect">
            <a:avLst/>
          </a:prstGeom>
          <a:noFill/>
          <a:ln w="9525">
            <a:noFill/>
            <a:miter lim="800000"/>
            <a:headEnd/>
            <a:tailEnd/>
          </a:ln>
        </p:spPr>
        <p:txBody>
          <a:bodyPr>
            <a:spAutoFit/>
          </a:bodyPr>
          <a:lstStyle/>
          <a:p>
            <a:pPr algn="just">
              <a:defRPr/>
            </a:pPr>
            <a:r>
              <a:rPr lang="en-US" sz="2400" dirty="0">
                <a:latin typeface="Calibri" pitchFamily="34" charset="0"/>
                <a:ea typeface="Arial" pitchFamily="34" charset="0"/>
              </a:rPr>
              <a:t>Metallic nanoparticles are traditionally synthesized by wet chemical techniques, where the chemicals used are quite often toxic and flammable .</a:t>
            </a:r>
          </a:p>
          <a:p>
            <a:pPr algn="just">
              <a:defRPr/>
            </a:pPr>
            <a:endParaRPr lang="en-US" sz="2400" dirty="0">
              <a:latin typeface="Calibri" pitchFamily="34" charset="0"/>
              <a:ea typeface="Arial" pitchFamily="34" charset="0"/>
            </a:endParaRPr>
          </a:p>
          <a:p>
            <a:pPr algn="just">
              <a:defRPr/>
            </a:pPr>
            <a:r>
              <a:rPr lang="en-US" sz="2400" dirty="0">
                <a:latin typeface="+mn-lt"/>
                <a:ea typeface="Arial" pitchFamily="34" charset="0"/>
              </a:rPr>
              <a:t>Green synthesis method is cost effective, environment friendly, single step method, easily scaled up and does not requires high pressure, energy, temperature and toxic chemicals. The synthesis of Fe</a:t>
            </a:r>
            <a:r>
              <a:rPr lang="en-US" sz="2400" baseline="-25000" dirty="0">
                <a:latin typeface="+mn-lt"/>
                <a:ea typeface="Arial" pitchFamily="34" charset="0"/>
              </a:rPr>
              <a:t>3</a:t>
            </a:r>
            <a:r>
              <a:rPr lang="en-US" sz="2400" dirty="0">
                <a:latin typeface="+mn-lt"/>
                <a:ea typeface="Arial" pitchFamily="34" charset="0"/>
              </a:rPr>
              <a:t>O</a:t>
            </a:r>
            <a:r>
              <a:rPr lang="en-US" sz="2400" baseline="-25000" dirty="0">
                <a:latin typeface="+mn-lt"/>
                <a:ea typeface="Arial" pitchFamily="34" charset="0"/>
              </a:rPr>
              <a:t>4</a:t>
            </a:r>
            <a:r>
              <a:rPr lang="en-US" sz="2400" dirty="0">
                <a:latin typeface="+mn-lt"/>
                <a:ea typeface="Arial" pitchFamily="34" charset="0"/>
              </a:rPr>
              <a:t> and Fe</a:t>
            </a:r>
            <a:r>
              <a:rPr lang="en-US" sz="2400" baseline="-25000" dirty="0">
                <a:latin typeface="+mn-lt"/>
                <a:ea typeface="Arial" pitchFamily="34" charset="0"/>
              </a:rPr>
              <a:t>2</a:t>
            </a:r>
            <a:r>
              <a:rPr lang="en-US" sz="2400" dirty="0">
                <a:latin typeface="+mn-lt"/>
                <a:ea typeface="Arial" pitchFamily="34" charset="0"/>
              </a:rPr>
              <a:t>O</a:t>
            </a:r>
            <a:r>
              <a:rPr lang="en-US" sz="2400" baseline="-25000" dirty="0">
                <a:latin typeface="+mn-lt"/>
                <a:ea typeface="Arial" pitchFamily="34" charset="0"/>
              </a:rPr>
              <a:t>3</a:t>
            </a:r>
            <a:r>
              <a:rPr lang="en-US" sz="2400" dirty="0">
                <a:latin typeface="+mn-lt"/>
                <a:ea typeface="Arial" pitchFamily="34" charset="0"/>
              </a:rPr>
              <a:t> was developed using plant extract.</a:t>
            </a:r>
          </a:p>
          <a:p>
            <a:pPr algn="just">
              <a:defRPr/>
            </a:pPr>
            <a:endParaRPr lang="en-US" sz="2400" dirty="0">
              <a:latin typeface="Calibri" pitchFamily="34" charset="0"/>
              <a:ea typeface="Arial" pitchFamily="34" charset="0"/>
            </a:endParaRPr>
          </a:p>
        </p:txBody>
      </p:sp>
      <p:graphicFrame>
        <p:nvGraphicFramePr>
          <p:cNvPr id="9" name="Diagram 8"/>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9" name="Picture 2"/>
          <p:cNvPicPr>
            <a:picLocks noChangeAspect="1" noChangeArrowheads="1"/>
          </p:cNvPicPr>
          <p:nvPr/>
        </p:nvPicPr>
        <p:blipFill>
          <a:blip r:embed="rId6"/>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19462" name="Picture 9"/>
          <p:cNvPicPr>
            <a:picLocks noChangeAspect="1" noChangeArrowheads="1"/>
          </p:cNvPicPr>
          <p:nvPr/>
        </p:nvPicPr>
        <p:blipFill>
          <a:blip r:embed="rId7"/>
          <a:srcRect/>
          <a:stretch>
            <a:fillRect/>
          </a:stretch>
        </p:blipFill>
        <p:spPr bwMode="auto">
          <a:xfrm>
            <a:off x="57150" y="61913"/>
            <a:ext cx="9015413" cy="3152775"/>
          </a:xfrm>
          <a:prstGeom prst="rect">
            <a:avLst/>
          </a:prstGeom>
          <a:noFill/>
          <a:ln w="9525">
            <a:noFill/>
            <a:miter lim="800000"/>
            <a:headEnd/>
            <a:tailEnd/>
          </a:ln>
        </p:spPr>
      </p:pic>
      <p:sp>
        <p:nvSpPr>
          <p:cNvPr id="19463" name="TextBox 9"/>
          <p:cNvSpPr txBox="1">
            <a:spLocks noChangeArrowheads="1"/>
          </p:cNvSpPr>
          <p:nvPr/>
        </p:nvSpPr>
        <p:spPr bwMode="auto">
          <a:xfrm>
            <a:off x="214313" y="3263900"/>
            <a:ext cx="8643937" cy="2308225"/>
          </a:xfrm>
          <a:prstGeom prst="rect">
            <a:avLst/>
          </a:prstGeom>
          <a:noFill/>
          <a:ln w="9525">
            <a:noFill/>
            <a:miter lim="800000"/>
            <a:headEnd/>
            <a:tailEnd/>
          </a:ln>
        </p:spPr>
        <p:txBody>
          <a:bodyPr>
            <a:spAutoFit/>
          </a:bodyPr>
          <a:lstStyle/>
          <a:p>
            <a:r>
              <a:rPr lang="en-US" b="1"/>
              <a:t>Plant material and preparation of extract:</a:t>
            </a:r>
            <a:r>
              <a:rPr lang="en-US"/>
              <a:t> Green </a:t>
            </a:r>
            <a:r>
              <a:rPr lang="en-US" i="1"/>
              <a:t>Calotropis gigantea</a:t>
            </a:r>
            <a:r>
              <a:rPr lang="en-US"/>
              <a:t> leaves were used to make the aqueous extract. </a:t>
            </a:r>
          </a:p>
          <a:p>
            <a:endParaRPr lang="en-US"/>
          </a:p>
          <a:p>
            <a:r>
              <a:rPr lang="en-US" b="1"/>
              <a:t>Synthesis of Iron oxide nanoparticles:</a:t>
            </a:r>
            <a:r>
              <a:rPr lang="en-US"/>
              <a:t> In the formation of Iron oxide Nanoparticles , first of all 10mM solution of Ferric Chloride (FeCl</a:t>
            </a:r>
            <a:r>
              <a:rPr lang="en-US" baseline="-25000"/>
              <a:t>3</a:t>
            </a:r>
            <a:r>
              <a:rPr lang="en-US"/>
              <a:t>) was prepared in 100 ml MQ water and then the solution was boiled till it was dark red in color. 20 ml of above plant extract was then added in 80 ml of 10 mM FeCl</a:t>
            </a:r>
            <a:r>
              <a:rPr lang="en-US" baseline="-25000"/>
              <a:t>3 </a:t>
            </a:r>
            <a:r>
              <a:rPr lang="en-US"/>
              <a:t>solution and stirred vigorously for 24 hr.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3" name="Picture 2"/>
          <p:cNvPicPr>
            <a:picLocks noChangeAspect="1" noChangeArrowheads="1"/>
          </p:cNvPicPr>
          <p:nvPr/>
        </p:nvPicPr>
        <p:blipFill>
          <a:blip r:embed="rId6"/>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Diagram 10"/>
          <p:cNvGraphicFramePr/>
          <p:nvPr/>
        </p:nvGraphicFramePr>
        <p:xfrm>
          <a:off x="723872" y="438128"/>
          <a:ext cx="8229600" cy="10715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8"/>
          <p:cNvSpPr/>
          <p:nvPr/>
        </p:nvSpPr>
        <p:spPr>
          <a:xfrm>
            <a:off x="1500188" y="4313238"/>
            <a:ext cx="857250" cy="300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488" name="Picture 9" descr="Fig1"/>
          <p:cNvPicPr>
            <a:picLocks noChangeAspect="1" noChangeArrowheads="1"/>
          </p:cNvPicPr>
          <p:nvPr/>
        </p:nvPicPr>
        <p:blipFill>
          <a:blip r:embed="rId11"/>
          <a:srcRect/>
          <a:stretch>
            <a:fillRect/>
          </a:stretch>
        </p:blipFill>
        <p:spPr bwMode="auto">
          <a:xfrm>
            <a:off x="414338" y="1643063"/>
            <a:ext cx="8086725" cy="4287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7"/>
          <p:cNvGrpSpPr>
            <a:grpSpLocks/>
          </p:cNvGrpSpPr>
          <p:nvPr/>
        </p:nvGrpSpPr>
        <p:grpSpPr bwMode="auto">
          <a:xfrm>
            <a:off x="5060950" y="1549400"/>
            <a:ext cx="3940175" cy="739775"/>
            <a:chOff x="609600" y="1828800"/>
            <a:chExt cx="4800600" cy="899856"/>
          </a:xfrm>
        </p:grpSpPr>
        <p:sp>
          <p:nvSpPr>
            <p:cNvPr id="5" name="Rectangle 4"/>
            <p:cNvSpPr/>
            <p:nvPr/>
          </p:nvSpPr>
          <p:spPr>
            <a:xfrm>
              <a:off x="1296230" y="1828800"/>
              <a:ext cx="4113970" cy="83806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4" name="Pentagon 3"/>
            <p:cNvSpPr/>
            <p:nvPr/>
          </p:nvSpPr>
          <p:spPr>
            <a:xfrm>
              <a:off x="609600" y="1828800"/>
              <a:ext cx="1143093" cy="838063"/>
            </a:xfrm>
            <a:prstGeom prst="homePlate">
              <a:avLst/>
            </a:prstGeom>
            <a:solidFill>
              <a:schemeClr val="accent6">
                <a:lumMod val="50000"/>
              </a:schemeClr>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TextBox 5"/>
            <p:cNvSpPr txBox="1"/>
            <p:nvPr/>
          </p:nvSpPr>
          <p:spPr>
            <a:xfrm>
              <a:off x="802957" y="1924735"/>
              <a:ext cx="553997" cy="677108"/>
            </a:xfrm>
            <a:prstGeom prst="rect">
              <a:avLst/>
            </a:prstGeom>
            <a:noFill/>
          </p:spPr>
          <p:txBody>
            <a:bodyPr wrap="none">
              <a:spAutoFit/>
            </a:bodyPr>
            <a:lstStyle/>
            <a:p>
              <a:pPr>
                <a:defRPr/>
              </a:pPr>
              <a:r>
                <a:rPr lang="en-US" sz="2700">
                  <a:solidFill>
                    <a:schemeClr val="bg1"/>
                  </a:solidFill>
                  <a:effectLst>
                    <a:innerShdw blurRad="63500" dist="50800" dir="13500000">
                      <a:prstClr val="black">
                        <a:alpha val="50000"/>
                      </a:prstClr>
                    </a:innerShdw>
                  </a:effectLst>
                  <a:latin typeface="Arial Black" panose="020B0A04020102020204" pitchFamily="34" charset="0"/>
                  <a:ea typeface="Arial" charset="0"/>
                  <a:cs typeface="Arial" charset="0"/>
                </a:rPr>
                <a:t>1</a:t>
              </a:r>
            </a:p>
          </p:txBody>
        </p:sp>
        <p:sp>
          <p:nvSpPr>
            <p:cNvPr id="3110" name="TextBox 6"/>
            <p:cNvSpPr txBox="1">
              <a:spLocks noChangeArrowheads="1"/>
            </p:cNvSpPr>
            <p:nvPr/>
          </p:nvSpPr>
          <p:spPr bwMode="auto">
            <a:xfrm>
              <a:off x="1752600" y="1866355"/>
              <a:ext cx="3288011" cy="862301"/>
            </a:xfrm>
            <a:prstGeom prst="rect">
              <a:avLst/>
            </a:prstGeom>
            <a:noFill/>
            <a:ln w="9525">
              <a:noFill/>
              <a:miter lim="800000"/>
              <a:headEnd/>
              <a:tailEnd/>
            </a:ln>
          </p:spPr>
          <p:txBody>
            <a:bodyPr>
              <a:spAutoFit/>
            </a:bodyPr>
            <a:lstStyle/>
            <a:p>
              <a:r>
                <a:rPr lang="en-US" sz="2000">
                  <a:latin typeface="Calibri" pitchFamily="34" charset="0"/>
                </a:rPr>
                <a:t>Enhancing food production</a:t>
              </a:r>
            </a:p>
          </p:txBody>
        </p:sp>
      </p:grpSp>
      <p:grpSp>
        <p:nvGrpSpPr>
          <p:cNvPr id="3075" name="Group 8"/>
          <p:cNvGrpSpPr>
            <a:grpSpLocks/>
          </p:cNvGrpSpPr>
          <p:nvPr/>
        </p:nvGrpSpPr>
        <p:grpSpPr bwMode="auto">
          <a:xfrm>
            <a:off x="5072063" y="2286000"/>
            <a:ext cx="3929062" cy="687388"/>
            <a:chOff x="609600" y="1828799"/>
            <a:chExt cx="4852805" cy="838201"/>
          </a:xfrm>
        </p:grpSpPr>
        <p:sp>
          <p:nvSpPr>
            <p:cNvPr id="10" name="Rectangle 9"/>
            <p:cNvSpPr/>
            <p:nvPr/>
          </p:nvSpPr>
          <p:spPr>
            <a:xfrm>
              <a:off x="1346834" y="1828799"/>
              <a:ext cx="4115571" cy="8382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1" name="Pentagon 10"/>
            <p:cNvSpPr/>
            <p:nvPr/>
          </p:nvSpPr>
          <p:spPr>
            <a:xfrm>
              <a:off x="609600" y="1828799"/>
              <a:ext cx="1143105" cy="838201"/>
            </a:xfrm>
            <a:prstGeom prst="homePlate">
              <a:avLst/>
            </a:prstGeom>
            <a:solidFill>
              <a:schemeClr val="tx1">
                <a:lumMod val="85000"/>
                <a:lumOff val="15000"/>
              </a:schemeClr>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2" name="TextBox 11"/>
            <p:cNvSpPr txBox="1"/>
            <p:nvPr/>
          </p:nvSpPr>
          <p:spPr>
            <a:xfrm>
              <a:off x="802957" y="1924735"/>
              <a:ext cx="553997" cy="677108"/>
            </a:xfrm>
            <a:prstGeom prst="rect">
              <a:avLst/>
            </a:prstGeom>
            <a:noFill/>
          </p:spPr>
          <p:txBody>
            <a:bodyPr wrap="none">
              <a:spAutoFit/>
            </a:bodyPr>
            <a:lstStyle/>
            <a:p>
              <a:pPr>
                <a:defRPr/>
              </a:pPr>
              <a:r>
                <a:rPr lang="en-US" sz="2700">
                  <a:solidFill>
                    <a:schemeClr val="bg1"/>
                  </a:solidFill>
                  <a:effectLst>
                    <a:innerShdw blurRad="63500" dist="50800" dir="13500000">
                      <a:prstClr val="black">
                        <a:alpha val="50000"/>
                      </a:prstClr>
                    </a:innerShdw>
                  </a:effectLst>
                  <a:latin typeface="Arial Black" panose="020B0A04020102020204" pitchFamily="34" charset="0"/>
                  <a:ea typeface="Arial" charset="0"/>
                  <a:cs typeface="Arial" charset="0"/>
                </a:rPr>
                <a:t>2</a:t>
              </a:r>
            </a:p>
          </p:txBody>
        </p:sp>
        <p:sp>
          <p:nvSpPr>
            <p:cNvPr id="3106" name="TextBox 12"/>
            <p:cNvSpPr txBox="1">
              <a:spLocks noChangeArrowheads="1"/>
            </p:cNvSpPr>
            <p:nvPr/>
          </p:nvSpPr>
          <p:spPr bwMode="auto">
            <a:xfrm>
              <a:off x="1800458" y="1828799"/>
              <a:ext cx="3288011" cy="487388"/>
            </a:xfrm>
            <a:prstGeom prst="rect">
              <a:avLst/>
            </a:prstGeom>
            <a:noFill/>
            <a:ln w="9525">
              <a:noFill/>
              <a:miter lim="800000"/>
              <a:headEnd/>
              <a:tailEnd/>
            </a:ln>
          </p:spPr>
          <p:txBody>
            <a:bodyPr>
              <a:spAutoFit/>
            </a:bodyPr>
            <a:lstStyle/>
            <a:p>
              <a:r>
                <a:rPr lang="en-US" sz="2000">
                  <a:latin typeface="Calibri" pitchFamily="34" charset="0"/>
                </a:rPr>
                <a:t>Improve the quality</a:t>
              </a:r>
            </a:p>
          </p:txBody>
        </p:sp>
      </p:grpSp>
      <p:grpSp>
        <p:nvGrpSpPr>
          <p:cNvPr id="3076" name="Group 13"/>
          <p:cNvGrpSpPr>
            <a:grpSpLocks/>
          </p:cNvGrpSpPr>
          <p:nvPr/>
        </p:nvGrpSpPr>
        <p:grpSpPr bwMode="auto">
          <a:xfrm>
            <a:off x="5072063" y="3017838"/>
            <a:ext cx="3940175" cy="696912"/>
            <a:chOff x="609600" y="1818056"/>
            <a:chExt cx="4800600" cy="848944"/>
          </a:xfrm>
        </p:grpSpPr>
        <p:sp>
          <p:nvSpPr>
            <p:cNvPr id="15" name="Rectangle 14"/>
            <p:cNvSpPr/>
            <p:nvPr/>
          </p:nvSpPr>
          <p:spPr>
            <a:xfrm>
              <a:off x="1296228" y="1829659"/>
              <a:ext cx="4113972" cy="837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6" name="Pentagon 15"/>
            <p:cNvSpPr/>
            <p:nvPr/>
          </p:nvSpPr>
          <p:spPr>
            <a:xfrm>
              <a:off x="609600" y="1829659"/>
              <a:ext cx="1143091" cy="837341"/>
            </a:xfrm>
            <a:prstGeom prst="homePlate">
              <a:avLst/>
            </a:prstGeom>
            <a:solidFill>
              <a:schemeClr val="tx1">
                <a:lumMod val="85000"/>
                <a:lumOff val="15000"/>
              </a:schemeClr>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7" name="TextBox 16"/>
            <p:cNvSpPr txBox="1"/>
            <p:nvPr/>
          </p:nvSpPr>
          <p:spPr>
            <a:xfrm>
              <a:off x="802957" y="1924735"/>
              <a:ext cx="553997" cy="677108"/>
            </a:xfrm>
            <a:prstGeom prst="rect">
              <a:avLst/>
            </a:prstGeom>
            <a:noFill/>
          </p:spPr>
          <p:txBody>
            <a:bodyPr wrap="none">
              <a:spAutoFit/>
            </a:bodyPr>
            <a:lstStyle/>
            <a:p>
              <a:pPr>
                <a:defRPr/>
              </a:pPr>
              <a:r>
                <a:rPr lang="en-US" sz="2700">
                  <a:solidFill>
                    <a:schemeClr val="bg1"/>
                  </a:solidFill>
                  <a:effectLst>
                    <a:innerShdw blurRad="63500" dist="50800" dir="13500000">
                      <a:prstClr val="black">
                        <a:alpha val="50000"/>
                      </a:prstClr>
                    </a:innerShdw>
                  </a:effectLst>
                  <a:latin typeface="Arial Black" panose="020B0A04020102020204" pitchFamily="34" charset="0"/>
                  <a:ea typeface="Arial" charset="0"/>
                  <a:cs typeface="Arial" charset="0"/>
                </a:rPr>
                <a:t>3</a:t>
              </a:r>
            </a:p>
          </p:txBody>
        </p:sp>
        <p:sp>
          <p:nvSpPr>
            <p:cNvPr id="3102" name="TextBox 17"/>
            <p:cNvSpPr txBox="1">
              <a:spLocks noChangeArrowheads="1"/>
            </p:cNvSpPr>
            <p:nvPr/>
          </p:nvSpPr>
          <p:spPr bwMode="auto">
            <a:xfrm>
              <a:off x="1870395" y="1818056"/>
              <a:ext cx="3288011" cy="487388"/>
            </a:xfrm>
            <a:prstGeom prst="rect">
              <a:avLst/>
            </a:prstGeom>
            <a:noFill/>
            <a:ln w="9525">
              <a:noFill/>
              <a:miter lim="800000"/>
              <a:headEnd/>
              <a:tailEnd/>
            </a:ln>
          </p:spPr>
          <p:txBody>
            <a:bodyPr>
              <a:spAutoFit/>
            </a:bodyPr>
            <a:lstStyle/>
            <a:p>
              <a:r>
                <a:rPr lang="en-US" sz="2000">
                  <a:latin typeface="Calibri" pitchFamily="34" charset="0"/>
                </a:rPr>
                <a:t>Imbalanced fertilization</a:t>
              </a:r>
            </a:p>
          </p:txBody>
        </p:sp>
      </p:grpSp>
      <p:grpSp>
        <p:nvGrpSpPr>
          <p:cNvPr id="3077" name="Group 18"/>
          <p:cNvGrpSpPr>
            <a:grpSpLocks/>
          </p:cNvGrpSpPr>
          <p:nvPr/>
        </p:nvGrpSpPr>
        <p:grpSpPr bwMode="auto">
          <a:xfrm>
            <a:off x="5072063" y="3786188"/>
            <a:ext cx="3940175" cy="717550"/>
            <a:chOff x="609600" y="1828800"/>
            <a:chExt cx="4800600" cy="873770"/>
          </a:xfrm>
        </p:grpSpPr>
        <p:sp>
          <p:nvSpPr>
            <p:cNvPr id="20" name="Rectangle 19"/>
            <p:cNvSpPr/>
            <p:nvPr/>
          </p:nvSpPr>
          <p:spPr>
            <a:xfrm>
              <a:off x="1296228" y="1828800"/>
              <a:ext cx="4113972" cy="838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1" name="Pentagon 20"/>
            <p:cNvSpPr/>
            <p:nvPr/>
          </p:nvSpPr>
          <p:spPr>
            <a:xfrm>
              <a:off x="609600" y="1828800"/>
              <a:ext cx="1143091" cy="838974"/>
            </a:xfrm>
            <a:prstGeom prst="homePlate">
              <a:avLst/>
            </a:prstGeom>
            <a:solidFill>
              <a:schemeClr val="tx1">
                <a:lumMod val="85000"/>
                <a:lumOff val="15000"/>
              </a:schemeClr>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2" name="TextBox 21"/>
            <p:cNvSpPr txBox="1"/>
            <p:nvPr/>
          </p:nvSpPr>
          <p:spPr>
            <a:xfrm>
              <a:off x="693726" y="1924736"/>
              <a:ext cx="892762" cy="562371"/>
            </a:xfrm>
            <a:prstGeom prst="rect">
              <a:avLst/>
            </a:prstGeom>
            <a:noFill/>
          </p:spPr>
          <p:txBody>
            <a:bodyPr wrap="none">
              <a:spAutoFit/>
            </a:bodyPr>
            <a:lstStyle/>
            <a:p>
              <a:pPr>
                <a:defRPr/>
              </a:pPr>
              <a:r>
                <a:rPr lang="en-US" sz="2400" dirty="0">
                  <a:solidFill>
                    <a:schemeClr val="bg1"/>
                  </a:solidFill>
                  <a:effectLst>
                    <a:innerShdw blurRad="63500" dist="50800" dir="13500000">
                      <a:prstClr val="black">
                        <a:alpha val="50000"/>
                      </a:prstClr>
                    </a:innerShdw>
                  </a:effectLst>
                  <a:latin typeface="Arial Black" panose="020B0A04020102020204" pitchFamily="34" charset="0"/>
                  <a:ea typeface="Arial" charset="0"/>
                  <a:cs typeface="Arial" charset="0"/>
                </a:rPr>
                <a:t>3(i)</a:t>
              </a:r>
            </a:p>
          </p:txBody>
        </p:sp>
        <p:sp>
          <p:nvSpPr>
            <p:cNvPr id="3098" name="TextBox 22"/>
            <p:cNvSpPr txBox="1">
              <a:spLocks noChangeArrowheads="1"/>
            </p:cNvSpPr>
            <p:nvPr/>
          </p:nvSpPr>
          <p:spPr bwMode="auto">
            <a:xfrm>
              <a:off x="1937394" y="1840269"/>
              <a:ext cx="3288011" cy="862301"/>
            </a:xfrm>
            <a:prstGeom prst="rect">
              <a:avLst/>
            </a:prstGeom>
            <a:noFill/>
            <a:ln w="9525">
              <a:noFill/>
              <a:miter lim="800000"/>
              <a:headEnd/>
              <a:tailEnd/>
            </a:ln>
          </p:spPr>
          <p:txBody>
            <a:bodyPr>
              <a:spAutoFit/>
            </a:bodyPr>
            <a:lstStyle/>
            <a:p>
              <a:r>
                <a:rPr lang="en-US" sz="2000">
                  <a:latin typeface="Calibri" pitchFamily="34" charset="0"/>
                </a:rPr>
                <a:t>Decreases soil organic matter</a:t>
              </a:r>
            </a:p>
          </p:txBody>
        </p:sp>
      </p:grpSp>
      <p:grpSp>
        <p:nvGrpSpPr>
          <p:cNvPr id="3078" name="Group 23"/>
          <p:cNvGrpSpPr>
            <a:grpSpLocks/>
          </p:cNvGrpSpPr>
          <p:nvPr/>
        </p:nvGrpSpPr>
        <p:grpSpPr bwMode="auto">
          <a:xfrm>
            <a:off x="5072063" y="4572000"/>
            <a:ext cx="3929062" cy="708025"/>
            <a:chOff x="609600" y="1804700"/>
            <a:chExt cx="4800600" cy="862300"/>
          </a:xfrm>
        </p:grpSpPr>
        <p:sp>
          <p:nvSpPr>
            <p:cNvPr id="25" name="Rectangle 24"/>
            <p:cNvSpPr/>
            <p:nvPr/>
          </p:nvSpPr>
          <p:spPr>
            <a:xfrm>
              <a:off x="1296231" y="1827901"/>
              <a:ext cx="4113969" cy="8390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6" name="Pentagon 25"/>
            <p:cNvSpPr/>
            <p:nvPr/>
          </p:nvSpPr>
          <p:spPr>
            <a:xfrm>
              <a:off x="609600" y="1827901"/>
              <a:ext cx="1142445" cy="839099"/>
            </a:xfrm>
            <a:prstGeom prst="homePlate">
              <a:avLst/>
            </a:prstGeom>
            <a:solidFill>
              <a:schemeClr val="tx1">
                <a:lumMod val="85000"/>
                <a:lumOff val="15000"/>
              </a:schemeClr>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7" name="TextBox 26"/>
            <p:cNvSpPr txBox="1"/>
            <p:nvPr/>
          </p:nvSpPr>
          <p:spPr>
            <a:xfrm>
              <a:off x="670750" y="1954664"/>
              <a:ext cx="1017733" cy="562369"/>
            </a:xfrm>
            <a:prstGeom prst="rect">
              <a:avLst/>
            </a:prstGeom>
            <a:noFill/>
          </p:spPr>
          <p:txBody>
            <a:bodyPr wrap="none">
              <a:spAutoFit/>
            </a:bodyPr>
            <a:lstStyle/>
            <a:p>
              <a:pPr>
                <a:defRPr/>
              </a:pPr>
              <a:r>
                <a:rPr lang="en-US" sz="2400" dirty="0">
                  <a:solidFill>
                    <a:schemeClr val="bg1"/>
                  </a:solidFill>
                  <a:effectLst>
                    <a:innerShdw blurRad="63500" dist="50800" dir="13500000">
                      <a:prstClr val="black">
                        <a:alpha val="50000"/>
                      </a:prstClr>
                    </a:innerShdw>
                  </a:effectLst>
                  <a:latin typeface="Arial Black" panose="020B0A04020102020204" pitchFamily="34" charset="0"/>
                  <a:ea typeface="Arial" charset="0"/>
                  <a:cs typeface="Arial" charset="0"/>
                </a:rPr>
                <a:t>3(ii)</a:t>
              </a:r>
            </a:p>
          </p:txBody>
        </p:sp>
        <p:sp>
          <p:nvSpPr>
            <p:cNvPr id="3094" name="TextBox 27"/>
            <p:cNvSpPr txBox="1">
              <a:spLocks noChangeArrowheads="1"/>
            </p:cNvSpPr>
            <p:nvPr/>
          </p:nvSpPr>
          <p:spPr bwMode="auto">
            <a:xfrm>
              <a:off x="1913844" y="1804700"/>
              <a:ext cx="3288011" cy="862299"/>
            </a:xfrm>
            <a:prstGeom prst="rect">
              <a:avLst/>
            </a:prstGeom>
            <a:noFill/>
            <a:ln w="9525">
              <a:noFill/>
              <a:miter lim="800000"/>
              <a:headEnd/>
              <a:tailEnd/>
            </a:ln>
          </p:spPr>
          <p:txBody>
            <a:bodyPr>
              <a:spAutoFit/>
            </a:bodyPr>
            <a:lstStyle/>
            <a:p>
              <a:r>
                <a:rPr lang="en-US" sz="2000">
                  <a:latin typeface="Calibri" pitchFamily="34" charset="0"/>
                </a:rPr>
                <a:t>Depression in crop begun</a:t>
              </a:r>
            </a:p>
          </p:txBody>
        </p:sp>
      </p:grpSp>
      <p:sp>
        <p:nvSpPr>
          <p:cNvPr id="31" name="Rectangle 30"/>
          <p:cNvSpPr/>
          <p:nvPr/>
        </p:nvSpPr>
        <p:spPr>
          <a:xfrm>
            <a:off x="0" y="-4763"/>
            <a:ext cx="9144000" cy="4603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nvGrpSpPr>
          <p:cNvPr id="3080" name="Group 33"/>
          <p:cNvGrpSpPr>
            <a:grpSpLocks/>
          </p:cNvGrpSpPr>
          <p:nvPr/>
        </p:nvGrpSpPr>
        <p:grpSpPr bwMode="auto">
          <a:xfrm>
            <a:off x="557213" y="142875"/>
            <a:ext cx="8229600" cy="928688"/>
            <a:chOff x="0" y="0"/>
            <a:chExt cx="8229599" cy="1055340"/>
          </a:xfrm>
        </p:grpSpPr>
        <p:sp>
          <p:nvSpPr>
            <p:cNvPr id="35" name="Rounded Rectangle 34"/>
            <p:cNvSpPr/>
            <p:nvPr/>
          </p:nvSpPr>
          <p:spPr>
            <a:xfrm>
              <a:off x="0" y="0"/>
              <a:ext cx="8229599" cy="10553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6" name="Rounded Rectangle 4"/>
            <p:cNvSpPr/>
            <p:nvPr/>
          </p:nvSpPr>
          <p:spPr>
            <a:xfrm>
              <a:off x="50800" y="52317"/>
              <a:ext cx="8127999" cy="876744"/>
            </a:xfrm>
            <a:prstGeom prst="rect">
              <a:avLst/>
            </a:prstGeom>
          </p:spPr>
          <p:style>
            <a:lnRef idx="0">
              <a:scrgbClr r="0" g="0" b="0"/>
            </a:lnRef>
            <a:fillRef idx="0">
              <a:scrgbClr r="0" g="0" b="0"/>
            </a:fillRef>
            <a:effectRef idx="0">
              <a:scrgbClr r="0" g="0" b="0"/>
            </a:effectRef>
            <a:fontRef idx="minor">
              <a:schemeClr val="lt1"/>
            </a:fontRef>
          </p:style>
          <p:txBody>
            <a:bodyPr lIns="167640" tIns="167640" rIns="167640" bIns="167640" spcCol="1270" anchor="ctr"/>
            <a:lstStyle/>
            <a:p>
              <a:pPr algn="ctr" defTabSz="1955800">
                <a:lnSpc>
                  <a:spcPct val="90000"/>
                </a:lnSpc>
                <a:spcAft>
                  <a:spcPct val="35000"/>
                </a:spcAft>
                <a:defRPr/>
              </a:pPr>
              <a:r>
                <a:rPr lang="en-US" sz="4400" dirty="0"/>
                <a:t> Fertilizers</a:t>
              </a:r>
              <a:endParaRPr lang="en-IN" sz="4400" dirty="0"/>
            </a:p>
          </p:txBody>
        </p:sp>
      </p:grpSp>
      <p:sp>
        <p:nvSpPr>
          <p:cNvPr id="3081" name="Rectangle 36"/>
          <p:cNvSpPr>
            <a:spLocks noChangeArrowheads="1"/>
          </p:cNvSpPr>
          <p:nvPr/>
        </p:nvSpPr>
        <p:spPr bwMode="auto">
          <a:xfrm>
            <a:off x="214313" y="1285875"/>
            <a:ext cx="4572000" cy="5632450"/>
          </a:xfrm>
          <a:prstGeom prst="rect">
            <a:avLst/>
          </a:prstGeom>
          <a:noFill/>
          <a:ln w="9525">
            <a:noFill/>
            <a:miter lim="800000"/>
            <a:headEnd/>
            <a:tailEnd/>
          </a:ln>
        </p:spPr>
        <p:txBody>
          <a:bodyPr>
            <a:spAutoFit/>
          </a:bodyPr>
          <a:lstStyle/>
          <a:p>
            <a:pPr algn="just"/>
            <a:r>
              <a:rPr lang="en-IN">
                <a:latin typeface="Times New Roman" pitchFamily="18" charset="0"/>
                <a:cs typeface="Times New Roman" pitchFamily="18" charset="0"/>
              </a:rPr>
              <a:t>Second biggest consumer of fertilisers. Import of urea during January, 2014 was 67.98 lakh metric tonnes, worth U.S. dollar 1,922.27 million.</a:t>
            </a:r>
          </a:p>
          <a:p>
            <a:pPr algn="just"/>
            <a:r>
              <a:rPr lang="en-IN">
                <a:latin typeface="Times New Roman" pitchFamily="18" charset="0"/>
                <a:cs typeface="Times New Roman" pitchFamily="18" charset="0"/>
              </a:rPr>
              <a:t>Fertilizer use worldwide is increasing along with global population growth. Currently farmers are using nearly 85 percent of the world’s total mined phosphorus as fertilizer, although plants can uptake only an estimated 42 percent of the phosphorus that is applied to soil. If these practices continue, the world’s supply of phosphorus could run out within the next 80 years, worsening nutrient pollution problems in the process.</a:t>
            </a:r>
          </a:p>
          <a:p>
            <a:pPr algn="just"/>
            <a:r>
              <a:rPr lang="en-US">
                <a:solidFill>
                  <a:srgbClr val="FF0000"/>
                </a:solidFill>
                <a:latin typeface="Times New Roman" pitchFamily="18" charset="0"/>
                <a:cs typeface="Times New Roman" pitchFamily="18" charset="0"/>
              </a:rPr>
              <a:t>To remediate this, there is need to adopt more "smart" way i.e., nanotechnology can be one of the source.  Since fertilizers are the main concern, developing nano based fertilizer would be a new technology in this field.</a:t>
            </a:r>
            <a:endParaRPr lang="en-IN">
              <a:solidFill>
                <a:srgbClr val="FF0000"/>
              </a:solidFill>
              <a:latin typeface="Times New Roman" pitchFamily="18" charset="0"/>
              <a:cs typeface="Times New Roman" pitchFamily="18" charset="0"/>
            </a:endParaRPr>
          </a:p>
          <a:p>
            <a:pPr algn="just"/>
            <a:endParaRPr lang="en-IN">
              <a:latin typeface="Times New Roman" pitchFamily="18" charset="0"/>
              <a:cs typeface="Times New Roman" pitchFamily="18" charset="0"/>
            </a:endParaRPr>
          </a:p>
        </p:txBody>
      </p:sp>
      <p:grpSp>
        <p:nvGrpSpPr>
          <p:cNvPr id="3082" name="Group 23"/>
          <p:cNvGrpSpPr>
            <a:grpSpLocks/>
          </p:cNvGrpSpPr>
          <p:nvPr/>
        </p:nvGrpSpPr>
        <p:grpSpPr bwMode="auto">
          <a:xfrm>
            <a:off x="5072063" y="5357813"/>
            <a:ext cx="3929062" cy="708025"/>
            <a:chOff x="609600" y="1804700"/>
            <a:chExt cx="4800600" cy="862300"/>
          </a:xfrm>
        </p:grpSpPr>
        <p:sp>
          <p:nvSpPr>
            <p:cNvPr id="39" name="Rectangle 38"/>
            <p:cNvSpPr/>
            <p:nvPr/>
          </p:nvSpPr>
          <p:spPr>
            <a:xfrm>
              <a:off x="1296231" y="1827901"/>
              <a:ext cx="4113969" cy="8390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0" name="Pentagon 39"/>
            <p:cNvSpPr/>
            <p:nvPr/>
          </p:nvSpPr>
          <p:spPr>
            <a:xfrm>
              <a:off x="609600" y="1827901"/>
              <a:ext cx="1142445" cy="839099"/>
            </a:xfrm>
            <a:prstGeom prst="homePlate">
              <a:avLst/>
            </a:prstGeom>
            <a:solidFill>
              <a:schemeClr val="tx1">
                <a:lumMod val="85000"/>
                <a:lumOff val="15000"/>
              </a:schemeClr>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1" name="TextBox 40"/>
            <p:cNvSpPr txBox="1"/>
            <p:nvPr/>
          </p:nvSpPr>
          <p:spPr>
            <a:xfrm>
              <a:off x="670750" y="1954664"/>
              <a:ext cx="1017733" cy="562369"/>
            </a:xfrm>
            <a:prstGeom prst="rect">
              <a:avLst/>
            </a:prstGeom>
            <a:noFill/>
          </p:spPr>
          <p:txBody>
            <a:bodyPr wrap="none">
              <a:spAutoFit/>
            </a:bodyPr>
            <a:lstStyle/>
            <a:p>
              <a:pPr>
                <a:defRPr/>
              </a:pPr>
              <a:r>
                <a:rPr lang="en-US" sz="2400" dirty="0">
                  <a:solidFill>
                    <a:schemeClr val="bg1"/>
                  </a:solidFill>
                  <a:effectLst>
                    <a:innerShdw blurRad="63500" dist="50800" dir="13500000">
                      <a:prstClr val="black">
                        <a:alpha val="50000"/>
                      </a:prstClr>
                    </a:innerShdw>
                  </a:effectLst>
                  <a:latin typeface="Arial Black" panose="020B0A04020102020204" pitchFamily="34" charset="0"/>
                  <a:ea typeface="Arial" charset="0"/>
                  <a:cs typeface="Arial" charset="0"/>
                </a:rPr>
                <a:t>3(ii)</a:t>
              </a:r>
            </a:p>
          </p:txBody>
        </p:sp>
        <p:sp>
          <p:nvSpPr>
            <p:cNvPr id="3086" name="TextBox 41"/>
            <p:cNvSpPr txBox="1">
              <a:spLocks noChangeArrowheads="1"/>
            </p:cNvSpPr>
            <p:nvPr/>
          </p:nvSpPr>
          <p:spPr bwMode="auto">
            <a:xfrm>
              <a:off x="1913844" y="1804700"/>
              <a:ext cx="3288011" cy="487387"/>
            </a:xfrm>
            <a:prstGeom prst="rect">
              <a:avLst/>
            </a:prstGeom>
            <a:noFill/>
            <a:ln w="9525">
              <a:noFill/>
              <a:miter lim="800000"/>
              <a:headEnd/>
              <a:tailEnd/>
            </a:ln>
          </p:spPr>
          <p:txBody>
            <a:bodyPr>
              <a:spAutoFit/>
            </a:bodyPr>
            <a:lstStyle/>
            <a:p>
              <a:r>
                <a:rPr lang="en-US" sz="2000">
                  <a:latin typeface="Calibri" pitchFamily="34" charset="0"/>
                </a:rPr>
                <a:t>Depression in soil</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7" name="Picture 2"/>
          <p:cNvPicPr>
            <a:picLocks noChangeAspect="1" noChangeArrowheads="1"/>
          </p:cNvPicPr>
          <p:nvPr/>
        </p:nvPicPr>
        <p:blipFill>
          <a:blip r:embed="rId6"/>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21510" name="Picture 7" descr="Fig2"/>
          <p:cNvPicPr>
            <a:picLocks noChangeAspect="1" noChangeArrowheads="1"/>
          </p:cNvPicPr>
          <p:nvPr/>
        </p:nvPicPr>
        <p:blipFill>
          <a:blip r:embed="rId7"/>
          <a:srcRect/>
          <a:stretch>
            <a:fillRect/>
          </a:stretch>
        </p:blipFill>
        <p:spPr bwMode="auto">
          <a:xfrm>
            <a:off x="785813" y="1643063"/>
            <a:ext cx="7572375" cy="412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4" name="Rectangle 11"/>
          <p:cNvSpPr>
            <a:spLocks noChangeArrowheads="1"/>
          </p:cNvSpPr>
          <p:nvPr/>
        </p:nvSpPr>
        <p:spPr bwMode="auto">
          <a:xfrm>
            <a:off x="428625" y="4719638"/>
            <a:ext cx="8215313" cy="646112"/>
          </a:xfrm>
          <a:prstGeom prst="rect">
            <a:avLst/>
          </a:prstGeom>
          <a:noFill/>
          <a:ln w="9525">
            <a:noFill/>
            <a:miter lim="800000"/>
            <a:headEnd/>
            <a:tailEnd/>
          </a:ln>
        </p:spPr>
        <p:txBody>
          <a:bodyPr>
            <a:spAutoFit/>
          </a:bodyPr>
          <a:lstStyle/>
          <a:p>
            <a:r>
              <a:rPr lang="en-GB">
                <a:latin typeface="Calibri" pitchFamily="34" charset="0"/>
              </a:rPr>
              <a:t>The typical XRD pattern  revealed that the sample contains a face- centred cubic structure of FeO NPs . The average estimated particle size of this sample was 05 nm. </a:t>
            </a:r>
            <a:endParaRPr lang="en-US">
              <a:latin typeface="Calibri" pitchFamily="34" charset="0"/>
            </a:endParaRPr>
          </a:p>
        </p:txBody>
      </p:sp>
      <p:pic>
        <p:nvPicPr>
          <p:cNvPr id="22535" name="Picture 9" descr="Fig3"/>
          <p:cNvPicPr>
            <a:picLocks noChangeAspect="1" noChangeArrowheads="1"/>
          </p:cNvPicPr>
          <p:nvPr/>
        </p:nvPicPr>
        <p:blipFill>
          <a:blip r:embed="rId7"/>
          <a:srcRect t="7523" b="11607"/>
          <a:stretch>
            <a:fillRect/>
          </a:stretch>
        </p:blipFill>
        <p:spPr bwMode="auto">
          <a:xfrm>
            <a:off x="1857375" y="1500188"/>
            <a:ext cx="5119688" cy="307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5" name="Picture 2"/>
          <p:cNvPicPr>
            <a:picLocks noChangeAspect="1" noChangeArrowheads="1"/>
          </p:cNvPicPr>
          <p:nvPr/>
        </p:nvPicPr>
        <p:blipFill>
          <a:blip r:embed="rId6"/>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Diagram 10"/>
          <p:cNvGraphicFramePr/>
          <p:nvPr/>
        </p:nvGraphicFramePr>
        <p:xfrm>
          <a:off x="723872" y="438128"/>
          <a:ext cx="8229600" cy="10715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8"/>
          <p:cNvSpPr/>
          <p:nvPr/>
        </p:nvSpPr>
        <p:spPr>
          <a:xfrm>
            <a:off x="1500188" y="4313238"/>
            <a:ext cx="857250" cy="300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3560" name="Picture 9" descr="C:\Users\DEV\Desktop\fig1 copy.jpg"/>
          <p:cNvPicPr>
            <a:picLocks noChangeArrowheads="1"/>
          </p:cNvPicPr>
          <p:nvPr/>
        </p:nvPicPr>
        <p:blipFill>
          <a:blip r:embed="rId11"/>
          <a:srcRect/>
          <a:stretch>
            <a:fillRect/>
          </a:stretch>
        </p:blipFill>
        <p:spPr bwMode="auto">
          <a:xfrm>
            <a:off x="1357313" y="1643063"/>
            <a:ext cx="6715125"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DEV\Desktop\FeNP paper2\MS Fe\Image027.jpg"/>
          <p:cNvPicPr>
            <a:picLocks noChangeAspect="1" noChangeArrowheads="1"/>
          </p:cNvPicPr>
          <p:nvPr/>
        </p:nvPicPr>
        <p:blipFill>
          <a:blip r:embed="rId2"/>
          <a:srcRect/>
          <a:stretch>
            <a:fillRect/>
          </a:stretch>
        </p:blipFill>
        <p:spPr bwMode="auto">
          <a:xfrm>
            <a:off x="1928813" y="1785938"/>
            <a:ext cx="5357812" cy="4286250"/>
          </a:xfrm>
          <a:prstGeom prst="rect">
            <a:avLst/>
          </a:prstGeom>
          <a:noFill/>
          <a:ln w="9525">
            <a:noFill/>
            <a:miter lim="800000"/>
            <a:headEnd/>
            <a:tailEnd/>
          </a:ln>
        </p:spPr>
      </p:pic>
      <p:graphicFrame>
        <p:nvGraphicFramePr>
          <p:cNvPr id="4" name="Diagram 3"/>
          <p:cNvGraphicFramePr/>
          <p:nvPr/>
        </p:nvGraphicFramePr>
        <p:xfrm>
          <a:off x="723872" y="438128"/>
          <a:ext cx="82296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DEV\Desktop\Untitled.png"/>
          <p:cNvPicPr>
            <a:picLocks noChangeAspect="1" noChangeArrowheads="1"/>
          </p:cNvPicPr>
          <p:nvPr/>
        </p:nvPicPr>
        <p:blipFill>
          <a:blip r:embed="rId2"/>
          <a:srcRect r="48415" b="24953"/>
          <a:stretch>
            <a:fillRect/>
          </a:stretch>
        </p:blipFill>
        <p:spPr bwMode="auto">
          <a:xfrm>
            <a:off x="857250" y="1500188"/>
            <a:ext cx="6215063" cy="5141912"/>
          </a:xfrm>
          <a:prstGeom prst="rect">
            <a:avLst/>
          </a:prstGeom>
          <a:noFill/>
          <a:ln w="9525">
            <a:noFill/>
            <a:miter lim="800000"/>
            <a:headEnd/>
            <a:tailEnd/>
          </a:ln>
        </p:spPr>
      </p:pic>
      <p:graphicFrame>
        <p:nvGraphicFramePr>
          <p:cNvPr id="6" name="Diagram 5"/>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5"/>
          <p:cNvGrpSpPr>
            <a:grpSpLocks/>
          </p:cNvGrpSpPr>
          <p:nvPr/>
        </p:nvGrpSpPr>
        <p:grpSpPr bwMode="auto">
          <a:xfrm>
            <a:off x="76200" y="2176463"/>
            <a:ext cx="4456113" cy="3733800"/>
            <a:chOff x="2743199" y="685800"/>
            <a:chExt cx="4609096" cy="3886200"/>
          </a:xfrm>
        </p:grpSpPr>
        <p:pic>
          <p:nvPicPr>
            <p:cNvPr id="26632" name="Picture 2"/>
            <p:cNvPicPr>
              <a:picLocks noChangeAspect="1" noChangeArrowheads="1"/>
            </p:cNvPicPr>
            <p:nvPr/>
          </p:nvPicPr>
          <p:blipFill>
            <a:blip r:embed="rId3"/>
            <a:srcRect/>
            <a:stretch>
              <a:fillRect/>
            </a:stretch>
          </p:blipFill>
          <p:spPr bwMode="auto">
            <a:xfrm>
              <a:off x="2743200" y="685800"/>
              <a:ext cx="4609095" cy="3886200"/>
            </a:xfrm>
            <a:prstGeom prst="rect">
              <a:avLst/>
            </a:prstGeom>
            <a:noFill/>
            <a:ln w="28575">
              <a:solidFill>
                <a:schemeClr val="tx1"/>
              </a:solidFill>
              <a:miter lim="800000"/>
              <a:headEnd/>
              <a:tailEnd/>
            </a:ln>
          </p:spPr>
        </p:pic>
        <p:pic>
          <p:nvPicPr>
            <p:cNvPr id="26633" name="Picture 3" descr="TEM IRON OXIDE"/>
            <p:cNvPicPr>
              <a:picLocks noChangeAspect="1" noChangeArrowheads="1"/>
            </p:cNvPicPr>
            <p:nvPr/>
          </p:nvPicPr>
          <p:blipFill>
            <a:blip r:embed="rId4"/>
            <a:srcRect/>
            <a:stretch>
              <a:fillRect/>
            </a:stretch>
          </p:blipFill>
          <p:spPr bwMode="auto">
            <a:xfrm>
              <a:off x="2743199" y="3200400"/>
              <a:ext cx="1350319" cy="1338263"/>
            </a:xfrm>
            <a:prstGeom prst="rect">
              <a:avLst/>
            </a:prstGeom>
            <a:noFill/>
            <a:ln w="19050">
              <a:solidFill>
                <a:schemeClr val="tx1"/>
              </a:solidFill>
              <a:miter lim="800000"/>
              <a:headEnd/>
              <a:tailEnd/>
            </a:ln>
          </p:spPr>
        </p:pic>
      </p:grpSp>
      <p:pic>
        <p:nvPicPr>
          <p:cNvPr id="26627" name="Picture 3"/>
          <p:cNvPicPr>
            <a:picLocks noChangeAspect="1" noChangeArrowheads="1"/>
          </p:cNvPicPr>
          <p:nvPr/>
        </p:nvPicPr>
        <p:blipFill>
          <a:blip r:embed="rId5"/>
          <a:srcRect l="4530" t="3773" r="4852" b="3773"/>
          <a:stretch>
            <a:fillRect/>
          </a:stretch>
        </p:blipFill>
        <p:spPr bwMode="auto">
          <a:xfrm>
            <a:off x="4572000" y="2176463"/>
            <a:ext cx="4267200" cy="3752850"/>
          </a:xfrm>
          <a:prstGeom prst="rect">
            <a:avLst/>
          </a:prstGeom>
          <a:noFill/>
          <a:ln w="28575">
            <a:solidFill>
              <a:schemeClr val="tx1"/>
            </a:solidFill>
            <a:miter lim="800000"/>
            <a:headEnd/>
            <a:tailEnd/>
          </a:ln>
        </p:spPr>
      </p:pic>
      <p:sp>
        <p:nvSpPr>
          <p:cNvPr id="8" name="Oval 7"/>
          <p:cNvSpPr/>
          <p:nvPr/>
        </p:nvSpPr>
        <p:spPr>
          <a:xfrm>
            <a:off x="4114800" y="3962400"/>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A</a:t>
            </a:r>
          </a:p>
        </p:txBody>
      </p:sp>
      <p:sp>
        <p:nvSpPr>
          <p:cNvPr id="9" name="Oval 8"/>
          <p:cNvSpPr/>
          <p:nvPr/>
        </p:nvSpPr>
        <p:spPr>
          <a:xfrm>
            <a:off x="8458200" y="3962400"/>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B</a:t>
            </a:r>
          </a:p>
        </p:txBody>
      </p:sp>
      <p:sp>
        <p:nvSpPr>
          <p:cNvPr id="26630" name="TextBox 9"/>
          <p:cNvSpPr txBox="1">
            <a:spLocks noChangeArrowheads="1"/>
          </p:cNvSpPr>
          <p:nvPr/>
        </p:nvSpPr>
        <p:spPr bwMode="auto">
          <a:xfrm>
            <a:off x="-76200" y="5856288"/>
            <a:ext cx="9220200" cy="430212"/>
          </a:xfrm>
          <a:prstGeom prst="rect">
            <a:avLst/>
          </a:prstGeom>
          <a:noFill/>
          <a:ln w="9525">
            <a:noFill/>
            <a:miter lim="800000"/>
            <a:headEnd/>
            <a:tailEnd/>
          </a:ln>
        </p:spPr>
        <p:txBody>
          <a:bodyPr>
            <a:spAutoFit/>
          </a:bodyPr>
          <a:lstStyle/>
          <a:p>
            <a:pPr algn="ctr"/>
            <a:r>
              <a:rPr lang="en-US" sz="2100" b="1"/>
              <a:t>Figure 3: (A) TEM image (B) Particle size distribution of Iron oxide nanoparticles </a:t>
            </a:r>
          </a:p>
        </p:txBody>
      </p:sp>
      <p:graphicFrame>
        <p:nvGraphicFramePr>
          <p:cNvPr id="11" name="Diagram 10"/>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2">
            <a:lum contrast="20000"/>
          </a:blip>
          <a:srcRect/>
          <a:stretch>
            <a:fillRect/>
          </a:stretch>
        </p:blipFill>
        <p:spPr bwMode="auto">
          <a:xfrm>
            <a:off x="1643063" y="1500188"/>
            <a:ext cx="6357937" cy="4732337"/>
          </a:xfrm>
          <a:prstGeom prst="rect">
            <a:avLst/>
          </a:prstGeom>
          <a:noFill/>
          <a:ln w="38100">
            <a:solidFill>
              <a:schemeClr val="tx1"/>
            </a:solidFill>
            <a:miter lim="800000"/>
            <a:headEnd/>
            <a:tailEnd/>
          </a:ln>
        </p:spPr>
      </p:pic>
      <p:sp>
        <p:nvSpPr>
          <p:cNvPr id="27651" name="TextBox 2"/>
          <p:cNvSpPr txBox="1">
            <a:spLocks noChangeArrowheads="1"/>
          </p:cNvSpPr>
          <p:nvPr/>
        </p:nvSpPr>
        <p:spPr bwMode="auto">
          <a:xfrm>
            <a:off x="457200" y="6259513"/>
            <a:ext cx="8382000" cy="461962"/>
          </a:xfrm>
          <a:prstGeom prst="rect">
            <a:avLst/>
          </a:prstGeom>
          <a:noFill/>
          <a:ln w="9525">
            <a:noFill/>
            <a:miter lim="800000"/>
            <a:headEnd/>
            <a:tailEnd/>
          </a:ln>
        </p:spPr>
        <p:txBody>
          <a:bodyPr>
            <a:spAutoFit/>
          </a:bodyPr>
          <a:lstStyle/>
          <a:p>
            <a:pPr algn="ctr"/>
            <a:r>
              <a:rPr lang="en-US" sz="2400" b="1"/>
              <a:t>Figure 4: XRD pattern of iron oxide nanoparticles</a:t>
            </a:r>
          </a:p>
        </p:txBody>
      </p:sp>
      <p:graphicFrame>
        <p:nvGraphicFramePr>
          <p:cNvPr id="4" name="Diagram 3"/>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lum contrast="20000"/>
          </a:blip>
          <a:srcRect b="21053"/>
          <a:stretch>
            <a:fillRect/>
          </a:stretch>
        </p:blipFill>
        <p:spPr bwMode="auto">
          <a:xfrm>
            <a:off x="1295400" y="1785938"/>
            <a:ext cx="6645275" cy="2286000"/>
          </a:xfrm>
          <a:prstGeom prst="rect">
            <a:avLst/>
          </a:prstGeom>
          <a:noFill/>
          <a:ln w="28575">
            <a:solidFill>
              <a:schemeClr val="tx1"/>
            </a:solidFill>
            <a:miter lim="800000"/>
            <a:headEnd/>
            <a:tailEnd/>
          </a:ln>
        </p:spPr>
      </p:pic>
      <p:graphicFrame>
        <p:nvGraphicFramePr>
          <p:cNvPr id="3" name="Table 2"/>
          <p:cNvGraphicFramePr>
            <a:graphicFrameLocks noGrp="1"/>
          </p:cNvGraphicFramePr>
          <p:nvPr/>
        </p:nvGraphicFramePr>
        <p:xfrm>
          <a:off x="1265238" y="4143375"/>
          <a:ext cx="6705600" cy="1004697"/>
        </p:xfrm>
        <a:graphic>
          <a:graphicData uri="http://schemas.openxmlformats.org/drawingml/2006/table">
            <a:tbl>
              <a:tblPr/>
              <a:tblGrid>
                <a:gridCol w="1341437"/>
                <a:gridCol w="1341438"/>
                <a:gridCol w="1341437"/>
                <a:gridCol w="1339850"/>
                <a:gridCol w="1341438"/>
              </a:tblGrid>
              <a:tr h="511175">
                <a:tc>
                  <a:txBody>
                    <a:bodyPr/>
                    <a:lstStyle/>
                    <a:p>
                      <a:pPr marL="0" marR="0" lvl="0" indent="0" algn="ctr" defTabSz="914400" rtl="0" eaLnBrk="1" fontAlgn="base" latinLnBrk="0" hangingPunct="1">
                        <a:lnSpc>
                          <a:spcPct val="107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Sample</a:t>
                      </a:r>
                    </a:p>
                  </a:txBody>
                  <a:tcPr marL="64736" marR="647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T (°C)</a:t>
                      </a:r>
                    </a:p>
                  </a:txBody>
                  <a:tcPr marL="64736" marR="647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ZP (mV)</a:t>
                      </a:r>
                    </a:p>
                  </a:txBody>
                  <a:tcPr marL="64736" marR="647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Mob (µmcm/Vs)</a:t>
                      </a:r>
                    </a:p>
                  </a:txBody>
                  <a:tcPr marL="64736" marR="647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Cond (mS/cm)</a:t>
                      </a:r>
                    </a:p>
                  </a:txBody>
                  <a:tcPr marL="64736" marR="647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base" latinLnBrk="0" hangingPunct="1">
                        <a:lnSpc>
                          <a:spcPct val="107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Fe-np</a:t>
                      </a:r>
                    </a:p>
                  </a:txBody>
                  <a:tcPr marL="64736" marR="647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24.9</a:t>
                      </a:r>
                    </a:p>
                  </a:txBody>
                  <a:tcPr marL="64736" marR="647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7.49</a:t>
                      </a:r>
                    </a:p>
                  </a:txBody>
                  <a:tcPr marL="64736" marR="647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0.5873</a:t>
                      </a:r>
                    </a:p>
                  </a:txBody>
                  <a:tcPr marL="64736" marR="647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0.154</a:t>
                      </a:r>
                    </a:p>
                  </a:txBody>
                  <a:tcPr marL="64736" marR="647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695" name="TextBox 3"/>
          <p:cNvSpPr txBox="1">
            <a:spLocks noChangeArrowheads="1"/>
          </p:cNvSpPr>
          <p:nvPr/>
        </p:nvSpPr>
        <p:spPr bwMode="auto">
          <a:xfrm>
            <a:off x="457200" y="5824538"/>
            <a:ext cx="8382000" cy="461962"/>
          </a:xfrm>
          <a:prstGeom prst="rect">
            <a:avLst/>
          </a:prstGeom>
          <a:noFill/>
          <a:ln w="9525">
            <a:noFill/>
            <a:miter lim="800000"/>
            <a:headEnd/>
            <a:tailEnd/>
          </a:ln>
        </p:spPr>
        <p:txBody>
          <a:bodyPr>
            <a:spAutoFit/>
          </a:bodyPr>
          <a:lstStyle/>
          <a:p>
            <a:pPr algn="ctr"/>
            <a:r>
              <a:rPr lang="en-GB" sz="2400" b="1"/>
              <a:t>Zeta potential distribution of </a:t>
            </a:r>
            <a:r>
              <a:rPr lang="en-US" sz="2400" b="1"/>
              <a:t>Iron oxide nanoparticles</a:t>
            </a:r>
          </a:p>
        </p:txBody>
      </p:sp>
      <p:graphicFrame>
        <p:nvGraphicFramePr>
          <p:cNvPr id="6" name="Diagram 5"/>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hart 3"/>
          <p:cNvGraphicFramePr/>
          <p:nvPr/>
        </p:nvGraphicFramePr>
        <p:xfrm>
          <a:off x="1142976" y="1714488"/>
          <a:ext cx="6286544" cy="4286280"/>
        </p:xfrm>
        <a:graphic>
          <a:graphicData uri="http://schemas.openxmlformats.org/drawingml/2006/chart">
            <c:chart xmlns:c="http://schemas.openxmlformats.org/drawingml/2006/chart" xmlns:r="http://schemas.openxmlformats.org/officeDocument/2006/relationships" r:id="rId6"/>
          </a:graphicData>
        </a:graphic>
      </p:graphicFrame>
      <p:sp>
        <p:nvSpPr>
          <p:cNvPr id="29700" name="TextBox 4"/>
          <p:cNvSpPr txBox="1">
            <a:spLocks noChangeArrowheads="1"/>
          </p:cNvSpPr>
          <p:nvPr/>
        </p:nvSpPr>
        <p:spPr bwMode="auto">
          <a:xfrm>
            <a:off x="2428875" y="6000750"/>
            <a:ext cx="2286000" cy="369888"/>
          </a:xfrm>
          <a:prstGeom prst="rect">
            <a:avLst/>
          </a:prstGeom>
          <a:noFill/>
          <a:ln w="9525">
            <a:noFill/>
            <a:miter lim="800000"/>
            <a:headEnd/>
            <a:tailEnd/>
          </a:ln>
        </p:spPr>
        <p:txBody>
          <a:bodyPr>
            <a:spAutoFit/>
          </a:bodyPr>
          <a:lstStyle/>
          <a:p>
            <a:pPr algn="ctr"/>
            <a:r>
              <a:rPr lang="en-US"/>
              <a:t>Time in min</a:t>
            </a:r>
          </a:p>
        </p:txBody>
      </p:sp>
      <p:sp>
        <p:nvSpPr>
          <p:cNvPr id="29701" name="TextBox 6"/>
          <p:cNvSpPr txBox="1">
            <a:spLocks noChangeArrowheads="1"/>
          </p:cNvSpPr>
          <p:nvPr/>
        </p:nvSpPr>
        <p:spPr bwMode="auto">
          <a:xfrm rot="-5400000">
            <a:off x="-1180306" y="3428206"/>
            <a:ext cx="3276600" cy="369888"/>
          </a:xfrm>
          <a:prstGeom prst="rect">
            <a:avLst/>
          </a:prstGeom>
          <a:noFill/>
          <a:ln w="9525">
            <a:noFill/>
            <a:miter lim="800000"/>
            <a:headEnd/>
            <a:tailEnd/>
          </a:ln>
        </p:spPr>
        <p:txBody>
          <a:bodyPr>
            <a:spAutoFit/>
          </a:bodyPr>
          <a:lstStyle/>
          <a:p>
            <a:pPr algn="ctr"/>
            <a:r>
              <a:rPr lang="en-US"/>
              <a:t>Absorbance at 491nm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785813" y="58738"/>
            <a:ext cx="6762750" cy="6156325"/>
          </a:xfrm>
          <a:prstGeom prst="rect">
            <a:avLst/>
          </a:prstGeom>
          <a:noFill/>
          <a:ln w="9525">
            <a:noFill/>
            <a:miter lim="800000"/>
            <a:headEnd/>
            <a:tailEnd/>
          </a:ln>
        </p:spPr>
      </p:pic>
      <p:pic>
        <p:nvPicPr>
          <p:cNvPr id="30723" name="Picture 3"/>
          <p:cNvPicPr>
            <a:picLocks noChangeAspect="1" noChangeArrowheads="1"/>
          </p:cNvPicPr>
          <p:nvPr/>
        </p:nvPicPr>
        <p:blipFill>
          <a:blip r:embed="rId3"/>
          <a:srcRect/>
          <a:stretch>
            <a:fillRect/>
          </a:stretch>
        </p:blipFill>
        <p:spPr bwMode="auto">
          <a:xfrm>
            <a:off x="4857750" y="6286500"/>
            <a:ext cx="4048125"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DE83A9D-8837-4DCD-8F52-6A7522EF0FF7}" type="slidenum">
              <a:rPr lang="en-US" smtClean="0"/>
              <a:pPr>
                <a:defRPr/>
              </a:pPr>
              <a:t>3</a:t>
            </a:fld>
            <a:endParaRPr lang="en-US" dirty="0"/>
          </a:p>
        </p:txBody>
      </p:sp>
      <p:graphicFrame>
        <p:nvGraphicFramePr>
          <p:cNvPr id="4" name="Content Placeholder 3"/>
          <p:cNvGraphicFramePr>
            <a:graphicFrameLocks/>
          </p:cNvGraphicFramePr>
          <p:nvPr/>
        </p:nvGraphicFramePr>
        <p:xfrm>
          <a:off x="285750" y="1214438"/>
          <a:ext cx="8501122" cy="5214973"/>
        </p:xfrm>
        <a:graphic>
          <a:graphicData uri="http://schemas.openxmlformats.org/drawingml/2006/table">
            <a:tbl>
              <a:tblPr firstRow="1" bandRow="1">
                <a:tableStyleId>{5C22544A-7EE6-4342-B048-85BDC9FD1C3A}</a:tableStyleId>
              </a:tblPr>
              <a:tblGrid>
                <a:gridCol w="4250561"/>
                <a:gridCol w="4250561"/>
              </a:tblGrid>
              <a:tr h="408552">
                <a:tc>
                  <a:txBody>
                    <a:bodyPr/>
                    <a:lstStyle/>
                    <a:p>
                      <a:r>
                        <a:rPr lang="en-IN" dirty="0" smtClean="0">
                          <a:latin typeface="Times New Roman" pitchFamily="18" charset="0"/>
                          <a:cs typeface="Times New Roman" pitchFamily="18" charset="0"/>
                        </a:rPr>
                        <a:t>Challenges</a:t>
                      </a:r>
                      <a:endParaRPr lang="en-IN" dirty="0">
                        <a:latin typeface="Times New Roman" pitchFamily="18" charset="0"/>
                        <a:cs typeface="Times New Roman" pitchFamily="18" charset="0"/>
                      </a:endParaRPr>
                    </a:p>
                  </a:txBody>
                  <a:tcPr marL="68580" marR="68580"/>
                </a:tc>
                <a:tc>
                  <a:txBody>
                    <a:bodyPr/>
                    <a:lstStyle/>
                    <a:p>
                      <a:r>
                        <a:rPr lang="en-IN" dirty="0" smtClean="0">
                          <a:latin typeface="Times New Roman" pitchFamily="18" charset="0"/>
                          <a:cs typeface="Times New Roman" pitchFamily="18" charset="0"/>
                        </a:rPr>
                        <a:t>Solutions</a:t>
                      </a:r>
                      <a:endParaRPr lang="en-IN" dirty="0">
                        <a:latin typeface="Times New Roman" pitchFamily="18" charset="0"/>
                        <a:cs typeface="Times New Roman" pitchFamily="18" charset="0"/>
                      </a:endParaRPr>
                    </a:p>
                  </a:txBody>
                  <a:tcPr marL="68580" marR="68580"/>
                </a:tc>
              </a:tr>
              <a:tr h="2712295">
                <a:tc>
                  <a:txBody>
                    <a:bodyPr/>
                    <a:lstStyle/>
                    <a:p>
                      <a:r>
                        <a:rPr lang="en-IN" dirty="0" smtClean="0">
                          <a:latin typeface="Times New Roman" pitchFamily="18" charset="0"/>
                          <a:cs typeface="Times New Roman" pitchFamily="18" charset="0"/>
                        </a:rPr>
                        <a:t>In present agriculture fertilizer contributes to the tune of 50% of the agricultural production but increasing use higher doses of fertilizers does not guarantee to improved crop yield but it leads several problems like degradation of soil and pollution of surface and underground water resources.</a:t>
                      </a:r>
                      <a:endParaRPr lang="en-IN" dirty="0">
                        <a:latin typeface="Times New Roman" pitchFamily="18" charset="0"/>
                        <a:cs typeface="Times New Roman" pitchFamily="18" charset="0"/>
                      </a:endParaRPr>
                    </a:p>
                  </a:txBody>
                  <a:tcPr marL="68580" marR="68580"/>
                </a:tc>
                <a:tc>
                  <a:txBody>
                    <a:bodyPr/>
                    <a:lstStyle/>
                    <a:p>
                      <a:r>
                        <a:rPr lang="en-IN" dirty="0" smtClean="0">
                          <a:latin typeface="Times New Roman" pitchFamily="18" charset="0"/>
                          <a:cs typeface="Times New Roman" pitchFamily="18" charset="0"/>
                        </a:rPr>
                        <a:t>Increase the fertilizer nutrient use efficiency and reduce doses.</a:t>
                      </a:r>
                      <a:endParaRPr lang="en-IN" dirty="0">
                        <a:latin typeface="Times New Roman" pitchFamily="18" charset="0"/>
                        <a:cs typeface="Times New Roman" pitchFamily="18" charset="0"/>
                      </a:endParaRPr>
                    </a:p>
                  </a:txBody>
                  <a:tcPr marL="68580" marR="68580"/>
                </a:tc>
              </a:tr>
              <a:tr h="714968">
                <a:tc>
                  <a:txBody>
                    <a:bodyPr/>
                    <a:lstStyle/>
                    <a:p>
                      <a:r>
                        <a:rPr lang="en-IN" dirty="0" smtClean="0">
                          <a:latin typeface="Times New Roman" pitchFamily="18" charset="0"/>
                          <a:cs typeface="Times New Roman" pitchFamily="18" charset="0"/>
                        </a:rPr>
                        <a:t>High transportation cost of fertilizers due to require in large quantity</a:t>
                      </a:r>
                      <a:endParaRPr lang="en-IN" dirty="0">
                        <a:latin typeface="Times New Roman" pitchFamily="18" charset="0"/>
                        <a:cs typeface="Times New Roman" pitchFamily="18" charset="0"/>
                      </a:endParaRPr>
                    </a:p>
                  </a:txBody>
                  <a:tcPr marL="68580" marR="68580"/>
                </a:tc>
                <a:tc>
                  <a:txBody>
                    <a:bodyPr/>
                    <a:lstStyle/>
                    <a:p>
                      <a:r>
                        <a:rPr lang="en-IN" dirty="0" smtClean="0">
                          <a:latin typeface="Times New Roman" pitchFamily="18" charset="0"/>
                          <a:cs typeface="Times New Roman" pitchFamily="18" charset="0"/>
                        </a:rPr>
                        <a:t>Decrease the application rate of fertilizers</a:t>
                      </a:r>
                      <a:endParaRPr lang="en-IN" dirty="0">
                        <a:latin typeface="Times New Roman" pitchFamily="18" charset="0"/>
                        <a:cs typeface="Times New Roman" pitchFamily="18" charset="0"/>
                      </a:endParaRPr>
                    </a:p>
                  </a:txBody>
                  <a:tcPr marL="68580" marR="68580"/>
                </a:tc>
              </a:tr>
              <a:tr h="714968">
                <a:tc>
                  <a:txBody>
                    <a:bodyPr/>
                    <a:lstStyle/>
                    <a:p>
                      <a:r>
                        <a:rPr lang="en-IN" dirty="0" smtClean="0">
                          <a:latin typeface="Times New Roman" pitchFamily="18" charset="0"/>
                          <a:cs typeface="Times New Roman" pitchFamily="18" charset="0"/>
                        </a:rPr>
                        <a:t>More wastes of fertilizers material by using over doses in crop production</a:t>
                      </a:r>
                      <a:endParaRPr lang="en-IN" dirty="0">
                        <a:latin typeface="Times New Roman" pitchFamily="18" charset="0"/>
                        <a:cs typeface="Times New Roman" pitchFamily="18" charset="0"/>
                      </a:endParaRPr>
                    </a:p>
                  </a:txBody>
                  <a:tcPr marL="68580" marR="68580"/>
                </a:tc>
                <a:tc>
                  <a:txBody>
                    <a:bodyPr/>
                    <a:lstStyle/>
                    <a:p>
                      <a:r>
                        <a:rPr lang="en-IN" dirty="0" smtClean="0">
                          <a:latin typeface="Times New Roman" pitchFamily="18" charset="0"/>
                          <a:cs typeface="Times New Roman" pitchFamily="18" charset="0"/>
                        </a:rPr>
                        <a:t>Value-addition to traditional fertilizers and reduce doses per unit area.</a:t>
                      </a:r>
                      <a:endParaRPr lang="en-IN" dirty="0">
                        <a:latin typeface="Times New Roman" pitchFamily="18" charset="0"/>
                        <a:cs typeface="Times New Roman" pitchFamily="18" charset="0"/>
                      </a:endParaRPr>
                    </a:p>
                  </a:txBody>
                  <a:tcPr marL="68580" marR="68580"/>
                </a:tc>
              </a:tr>
              <a:tr h="664190">
                <a:tc>
                  <a:txBody>
                    <a:bodyPr/>
                    <a:lstStyle/>
                    <a:p>
                      <a:r>
                        <a:rPr lang="en-IN" dirty="0" smtClean="0">
                          <a:latin typeface="Times New Roman" pitchFamily="18" charset="0"/>
                          <a:cs typeface="Times New Roman" pitchFamily="18" charset="0"/>
                        </a:rPr>
                        <a:t>Multi nutrient deficiency in the soils</a:t>
                      </a:r>
                      <a:endParaRPr lang="en-IN" dirty="0">
                        <a:latin typeface="Times New Roman" pitchFamily="18" charset="0"/>
                        <a:cs typeface="Times New Roman" pitchFamily="18" charset="0"/>
                      </a:endParaRPr>
                    </a:p>
                  </a:txBody>
                  <a:tcPr marL="68580" marR="6858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combine application of macro and micronutrient sources.</a:t>
                      </a:r>
                      <a:endParaRPr lang="en-IN" dirty="0">
                        <a:latin typeface="Times New Roman" pitchFamily="18" charset="0"/>
                        <a:cs typeface="Times New Roman" pitchFamily="18" charset="0"/>
                      </a:endParaRPr>
                    </a:p>
                  </a:txBody>
                  <a:tcPr marL="68580" marR="68580"/>
                </a:tc>
              </a:tr>
            </a:tbl>
          </a:graphicData>
        </a:graphic>
      </p:graphicFrame>
      <p:grpSp>
        <p:nvGrpSpPr>
          <p:cNvPr id="4119" name="Group 9"/>
          <p:cNvGrpSpPr>
            <a:grpSpLocks/>
          </p:cNvGrpSpPr>
          <p:nvPr/>
        </p:nvGrpSpPr>
        <p:grpSpPr bwMode="auto">
          <a:xfrm>
            <a:off x="557213" y="142875"/>
            <a:ext cx="8229600" cy="928688"/>
            <a:chOff x="0" y="0"/>
            <a:chExt cx="8229599" cy="1055340"/>
          </a:xfrm>
        </p:grpSpPr>
        <p:sp>
          <p:nvSpPr>
            <p:cNvPr id="11" name="Rounded Rectangle 10"/>
            <p:cNvSpPr/>
            <p:nvPr/>
          </p:nvSpPr>
          <p:spPr>
            <a:xfrm>
              <a:off x="0" y="0"/>
              <a:ext cx="8229599" cy="10553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 name="Rounded Rectangle 4"/>
            <p:cNvSpPr/>
            <p:nvPr/>
          </p:nvSpPr>
          <p:spPr>
            <a:xfrm>
              <a:off x="50800" y="52317"/>
              <a:ext cx="8127999" cy="876744"/>
            </a:xfrm>
            <a:prstGeom prst="rect">
              <a:avLst/>
            </a:prstGeom>
          </p:spPr>
          <p:style>
            <a:lnRef idx="0">
              <a:scrgbClr r="0" g="0" b="0"/>
            </a:lnRef>
            <a:fillRef idx="0">
              <a:scrgbClr r="0" g="0" b="0"/>
            </a:fillRef>
            <a:effectRef idx="0">
              <a:scrgbClr r="0" g="0" b="0"/>
            </a:effectRef>
            <a:fontRef idx="minor">
              <a:schemeClr val="lt1"/>
            </a:fontRef>
          </p:style>
          <p:txBody>
            <a:bodyPr lIns="167640" tIns="167640" rIns="167640" bIns="167640" spcCol="1270" anchor="ctr"/>
            <a:lstStyle/>
            <a:p>
              <a:pPr algn="ctr" defTabSz="1955800">
                <a:lnSpc>
                  <a:spcPct val="90000"/>
                </a:lnSpc>
                <a:spcAft>
                  <a:spcPct val="35000"/>
                </a:spcAft>
                <a:defRPr/>
              </a:pPr>
              <a:r>
                <a:rPr lang="en-US" sz="3200" b="1" dirty="0"/>
                <a:t>CHALLENGES &amp; SOLUTIONS OF PRESENT AGRICULTURAL PRACTICES</a:t>
              </a:r>
              <a:endParaRPr lang="en-IN" sz="4400" b="1"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747" name="Picture 3" descr="D:\camera pics arwa\rkvy pics\IMAG8724.jpg"/>
          <p:cNvPicPr>
            <a:picLocks noChangeAspect="1" noChangeArrowheads="1"/>
          </p:cNvPicPr>
          <p:nvPr/>
        </p:nvPicPr>
        <p:blipFill>
          <a:blip r:embed="rId6"/>
          <a:srcRect l="42680" r="13400" b="37500"/>
          <a:stretch>
            <a:fillRect/>
          </a:stretch>
        </p:blipFill>
        <p:spPr bwMode="auto">
          <a:xfrm>
            <a:off x="785813" y="1357313"/>
            <a:ext cx="2071687" cy="5178425"/>
          </a:xfrm>
          <a:prstGeom prst="rect">
            <a:avLst/>
          </a:prstGeom>
          <a:noFill/>
          <a:ln w="9525">
            <a:noFill/>
            <a:miter lim="800000"/>
            <a:headEnd/>
            <a:tailEnd/>
          </a:ln>
        </p:spPr>
      </p:pic>
      <p:graphicFrame>
        <p:nvGraphicFramePr>
          <p:cNvPr id="4" name="Table 3"/>
          <p:cNvGraphicFramePr>
            <a:graphicFrameLocks noGrp="1"/>
          </p:cNvGraphicFramePr>
          <p:nvPr/>
        </p:nvGraphicFramePr>
        <p:xfrm>
          <a:off x="3429000" y="1643063"/>
          <a:ext cx="4572032" cy="4429156"/>
        </p:xfrm>
        <a:graphic>
          <a:graphicData uri="http://schemas.openxmlformats.org/drawingml/2006/table">
            <a:tbl>
              <a:tblPr>
                <a:tableStyleId>{616DA210-FB5B-4158-B5E0-FEB733F419BA}</a:tableStyleId>
              </a:tblPr>
              <a:tblGrid>
                <a:gridCol w="2183593"/>
                <a:gridCol w="2388439"/>
              </a:tblGrid>
              <a:tr h="1107289">
                <a:tc>
                  <a:txBody>
                    <a:bodyPr/>
                    <a:lstStyle/>
                    <a:p>
                      <a:pPr algn="ctr" fontAlgn="b"/>
                      <a:r>
                        <a:rPr lang="en-US" sz="2400" b="1" u="none" strike="noStrike" dirty="0"/>
                        <a:t>Treatment</a:t>
                      </a:r>
                      <a:endParaRPr lang="en-US" sz="2400" b="1" i="0" u="none" strike="noStrike" dirty="0">
                        <a:solidFill>
                          <a:srgbClr val="000000"/>
                        </a:solidFill>
                        <a:latin typeface="Calibri"/>
                      </a:endParaRPr>
                    </a:p>
                  </a:txBody>
                  <a:tcPr marL="9525" marR="9525" marT="9525" marB="0" anchor="b"/>
                </a:tc>
                <a:tc>
                  <a:txBody>
                    <a:bodyPr/>
                    <a:lstStyle/>
                    <a:p>
                      <a:pPr algn="ctr" fontAlgn="b"/>
                      <a:r>
                        <a:rPr lang="en-US" sz="2400" b="1" u="none" strike="noStrike" dirty="0"/>
                        <a:t>Total </a:t>
                      </a:r>
                      <a:r>
                        <a:rPr lang="en-US" sz="2400" b="1" u="none" strike="noStrike" dirty="0" smtClean="0"/>
                        <a:t>Chlorophyll (mg/g </a:t>
                      </a:r>
                      <a:r>
                        <a:rPr lang="en-US" sz="2400" b="1" u="none" strike="noStrike" dirty="0" err="1"/>
                        <a:t>fw</a:t>
                      </a:r>
                      <a:r>
                        <a:rPr lang="en-US" sz="2400" b="1" u="none" strike="noStrike" dirty="0"/>
                        <a:t>)</a:t>
                      </a:r>
                      <a:endParaRPr lang="en-US" sz="2400" b="1" i="0" u="none" strike="noStrike" dirty="0">
                        <a:solidFill>
                          <a:srgbClr val="000000"/>
                        </a:solidFill>
                        <a:latin typeface="Calibri"/>
                      </a:endParaRPr>
                    </a:p>
                  </a:txBody>
                  <a:tcPr marL="9525" marR="9525" marT="9525" marB="0" anchor="b"/>
                </a:tc>
              </a:tr>
              <a:tr h="1107289">
                <a:tc>
                  <a:txBody>
                    <a:bodyPr/>
                    <a:lstStyle/>
                    <a:p>
                      <a:pPr algn="ctr" fontAlgn="b"/>
                      <a:r>
                        <a:rPr lang="en-US" sz="2400" b="1" u="none" strike="noStrike"/>
                        <a:t>Without Iron supplement</a:t>
                      </a:r>
                      <a:endParaRPr lang="en-US" sz="2400" b="1" i="0" u="none" strike="noStrike">
                        <a:solidFill>
                          <a:srgbClr val="000000"/>
                        </a:solidFill>
                        <a:latin typeface="Calibri"/>
                      </a:endParaRPr>
                    </a:p>
                  </a:txBody>
                  <a:tcPr marL="9525" marR="9525" marT="9525" marB="0" anchor="b"/>
                </a:tc>
                <a:tc>
                  <a:txBody>
                    <a:bodyPr/>
                    <a:lstStyle/>
                    <a:p>
                      <a:pPr algn="ctr" fontAlgn="b"/>
                      <a:r>
                        <a:rPr lang="en-US" sz="2400" b="1" u="none" strike="noStrike" dirty="0"/>
                        <a:t>0.54</a:t>
                      </a:r>
                      <a:endParaRPr lang="en-US" sz="2400" b="1" i="0" u="none" strike="noStrike" dirty="0">
                        <a:solidFill>
                          <a:srgbClr val="000000"/>
                        </a:solidFill>
                        <a:latin typeface="Calibri"/>
                      </a:endParaRPr>
                    </a:p>
                  </a:txBody>
                  <a:tcPr marL="9525" marR="9525" marT="9525" marB="0" anchor="b"/>
                </a:tc>
              </a:tr>
              <a:tr h="1107289">
                <a:tc>
                  <a:txBody>
                    <a:bodyPr/>
                    <a:lstStyle/>
                    <a:p>
                      <a:pPr algn="ctr" fontAlgn="b"/>
                      <a:r>
                        <a:rPr lang="en-US" sz="2400" b="1" u="none" strike="noStrike"/>
                        <a:t>With Fe-EDTA (50 ppm)</a:t>
                      </a:r>
                      <a:endParaRPr lang="en-US" sz="2400" b="1" i="0" u="none" strike="noStrike">
                        <a:solidFill>
                          <a:srgbClr val="000000"/>
                        </a:solidFill>
                        <a:latin typeface="Calibri"/>
                      </a:endParaRPr>
                    </a:p>
                  </a:txBody>
                  <a:tcPr marL="9525" marR="9525" marT="9525" marB="0" anchor="b"/>
                </a:tc>
                <a:tc>
                  <a:txBody>
                    <a:bodyPr/>
                    <a:lstStyle/>
                    <a:p>
                      <a:pPr algn="ctr" fontAlgn="b"/>
                      <a:r>
                        <a:rPr lang="en-US" sz="2400" b="1" u="none" strike="noStrike" dirty="0" smtClean="0"/>
                        <a:t>1.35</a:t>
                      </a:r>
                      <a:endParaRPr lang="en-US" sz="2400" b="1" i="0" u="none" strike="noStrike" dirty="0">
                        <a:solidFill>
                          <a:srgbClr val="000000"/>
                        </a:solidFill>
                        <a:latin typeface="Calibri"/>
                      </a:endParaRPr>
                    </a:p>
                  </a:txBody>
                  <a:tcPr marL="9525" marR="9525" marT="9525" marB="0" anchor="b"/>
                </a:tc>
              </a:tr>
              <a:tr h="1107289">
                <a:tc>
                  <a:txBody>
                    <a:bodyPr/>
                    <a:lstStyle/>
                    <a:p>
                      <a:pPr algn="ctr" fontAlgn="b"/>
                      <a:r>
                        <a:rPr lang="en-US" sz="2400" b="1" u="none" strike="noStrike"/>
                        <a:t>With FeO NPs (50 ppm)</a:t>
                      </a:r>
                      <a:endParaRPr lang="en-US" sz="2400" b="1" i="0" u="none" strike="noStrike">
                        <a:solidFill>
                          <a:srgbClr val="000000"/>
                        </a:solidFill>
                        <a:latin typeface="Calibri"/>
                      </a:endParaRPr>
                    </a:p>
                  </a:txBody>
                  <a:tcPr marL="9525" marR="9525" marT="9525" marB="0" anchor="b"/>
                </a:tc>
                <a:tc>
                  <a:txBody>
                    <a:bodyPr/>
                    <a:lstStyle/>
                    <a:p>
                      <a:pPr algn="ctr" fontAlgn="b"/>
                      <a:r>
                        <a:rPr lang="en-US" sz="2400" b="1" u="none" strike="noStrike" dirty="0"/>
                        <a:t>1.56</a:t>
                      </a:r>
                      <a:endParaRPr lang="en-US" sz="2400" b="1" i="0" u="none" strike="noStrike" dirty="0">
                        <a:solidFill>
                          <a:srgbClr val="000000"/>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1" name="Picture 2"/>
          <p:cNvPicPr>
            <a:picLocks noChangeAspect="1" noChangeArrowheads="1"/>
          </p:cNvPicPr>
          <p:nvPr/>
        </p:nvPicPr>
        <p:blipFill>
          <a:blip r:embed="rId6"/>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Diagram 10"/>
          <p:cNvGraphicFramePr/>
          <p:nvPr/>
        </p:nvGraphicFramePr>
        <p:xfrm>
          <a:off x="723872" y="438128"/>
          <a:ext cx="8229600" cy="10715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2775" name="Rectangle 12"/>
          <p:cNvSpPr>
            <a:spLocks noChangeArrowheads="1"/>
          </p:cNvSpPr>
          <p:nvPr/>
        </p:nvSpPr>
        <p:spPr bwMode="auto">
          <a:xfrm>
            <a:off x="642938" y="1643063"/>
            <a:ext cx="7929562" cy="3157537"/>
          </a:xfrm>
          <a:prstGeom prst="rect">
            <a:avLst/>
          </a:prstGeom>
          <a:noFill/>
          <a:ln w="9525">
            <a:noFill/>
            <a:miter lim="800000"/>
            <a:headEnd/>
            <a:tailEnd/>
          </a:ln>
        </p:spPr>
        <p:txBody>
          <a:bodyPr>
            <a:spAutoFit/>
          </a:bodyPr>
          <a:lstStyle/>
          <a:p>
            <a:pPr algn="just">
              <a:lnSpc>
                <a:spcPct val="90000"/>
              </a:lnSpc>
            </a:pPr>
            <a:r>
              <a:rPr lang="en-US" sz="2400">
                <a:latin typeface="Calibri" pitchFamily="34" charset="0"/>
              </a:rPr>
              <a:t>We used environment friendly technique for green synthesis of silver nanoparticles from AgNO</a:t>
            </a:r>
            <a:r>
              <a:rPr lang="en-US" sz="2400" baseline="-25000">
                <a:latin typeface="Calibri" pitchFamily="34" charset="0"/>
              </a:rPr>
              <a:t>3</a:t>
            </a:r>
            <a:r>
              <a:rPr lang="en-US" sz="2400">
                <a:latin typeface="Calibri" pitchFamily="34" charset="0"/>
              </a:rPr>
              <a:t> solution through </a:t>
            </a:r>
            <a:r>
              <a:rPr lang="en-US" sz="2400" i="1">
                <a:latin typeface="Calibri" pitchFamily="34" charset="0"/>
              </a:rPr>
              <a:t>Tagetes patula </a:t>
            </a:r>
            <a:r>
              <a:rPr lang="en-US" sz="2400">
                <a:latin typeface="Calibri" pitchFamily="34" charset="0"/>
              </a:rPr>
              <a:t>L. as reducing agent. </a:t>
            </a:r>
          </a:p>
          <a:p>
            <a:pPr algn="just">
              <a:lnSpc>
                <a:spcPct val="90000"/>
              </a:lnSpc>
            </a:pPr>
            <a:endParaRPr lang="en-US" sz="2400">
              <a:latin typeface="Calibri" pitchFamily="34" charset="0"/>
            </a:endParaRPr>
          </a:p>
          <a:p>
            <a:pPr algn="just">
              <a:lnSpc>
                <a:spcPct val="90000"/>
              </a:lnSpc>
            </a:pPr>
            <a:r>
              <a:rPr lang="en-US" sz="2400">
                <a:latin typeface="Calibri" pitchFamily="34" charset="0"/>
              </a:rPr>
              <a:t>Nanoparticles were characterized using UV–Vis absorption spectroscopy, FTIR, XRD, SEM and TEM</a:t>
            </a:r>
          </a:p>
          <a:p>
            <a:pPr algn="just">
              <a:lnSpc>
                <a:spcPct val="90000"/>
              </a:lnSpc>
            </a:pPr>
            <a:r>
              <a:rPr lang="en-US" sz="2400">
                <a:latin typeface="Calibri" pitchFamily="34" charset="0"/>
              </a:rPr>
              <a:t> </a:t>
            </a:r>
          </a:p>
          <a:p>
            <a:pPr algn="just"/>
            <a:r>
              <a:rPr lang="en-US" sz="2400">
                <a:latin typeface="Calibri" pitchFamily="34" charset="0"/>
              </a:rPr>
              <a:t>5 ml of </a:t>
            </a:r>
            <a:r>
              <a:rPr lang="en-US" sz="2400" i="1">
                <a:latin typeface="Calibri" pitchFamily="34" charset="0"/>
              </a:rPr>
              <a:t>plant extract </a:t>
            </a:r>
            <a:r>
              <a:rPr lang="en-US" sz="2400">
                <a:latin typeface="Calibri" pitchFamily="34" charset="0"/>
              </a:rPr>
              <a:t>was added into 95 ml of aqueous solution of 1mM AgNO</a:t>
            </a:r>
            <a:r>
              <a:rPr lang="en-US" sz="2400" baseline="-25000">
                <a:latin typeface="Calibri" pitchFamily="34" charset="0"/>
              </a:rPr>
              <a:t>3 </a:t>
            </a:r>
            <a:r>
              <a:rPr lang="en-US" sz="2400">
                <a:latin typeface="Calibri" pitchFamily="34" charset="0"/>
              </a:rPr>
              <a:t>for reduction into Ag.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795" name="Picture 2"/>
          <p:cNvPicPr>
            <a:picLocks noChangeAspect="1" noChangeArrowheads="1"/>
          </p:cNvPicPr>
          <p:nvPr/>
        </p:nvPicPr>
        <p:blipFill>
          <a:blip r:embed="rId6"/>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33798" name="Picture 7" descr="E:\reprinta\aradhana paper\11.11.2016\11.11.2016\Figure 1.jpg"/>
          <p:cNvPicPr>
            <a:picLocks noChangeAspect="1" noChangeArrowheads="1"/>
          </p:cNvPicPr>
          <p:nvPr/>
        </p:nvPicPr>
        <p:blipFill>
          <a:blip r:embed="rId7"/>
          <a:srcRect/>
          <a:stretch>
            <a:fillRect/>
          </a:stretch>
        </p:blipFill>
        <p:spPr bwMode="auto">
          <a:xfrm>
            <a:off x="214313" y="1428750"/>
            <a:ext cx="5357812" cy="4483100"/>
          </a:xfrm>
          <a:prstGeom prst="rect">
            <a:avLst/>
          </a:prstGeom>
          <a:noFill/>
          <a:ln w="9525">
            <a:noFill/>
            <a:miter lim="800000"/>
            <a:headEnd/>
            <a:tailEnd/>
          </a:ln>
        </p:spPr>
      </p:pic>
      <p:pic>
        <p:nvPicPr>
          <p:cNvPr id="33799" name="Picture 8" descr="E:\reprinta\aradhana paper\11.11.2016\11.11.2016\Figure 2.jpg"/>
          <p:cNvPicPr>
            <a:picLocks noChangeAspect="1" noChangeArrowheads="1"/>
          </p:cNvPicPr>
          <p:nvPr/>
        </p:nvPicPr>
        <p:blipFill>
          <a:blip r:embed="rId8"/>
          <a:srcRect/>
          <a:stretch>
            <a:fillRect/>
          </a:stretch>
        </p:blipFill>
        <p:spPr bwMode="auto">
          <a:xfrm>
            <a:off x="6500813" y="1357313"/>
            <a:ext cx="2000250" cy="4852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2" name="Rectangle 10"/>
          <p:cNvSpPr>
            <a:spLocks noChangeArrowheads="1"/>
          </p:cNvSpPr>
          <p:nvPr/>
        </p:nvSpPr>
        <p:spPr bwMode="auto">
          <a:xfrm>
            <a:off x="642938" y="1500188"/>
            <a:ext cx="8072437" cy="646112"/>
          </a:xfrm>
          <a:prstGeom prst="rect">
            <a:avLst/>
          </a:prstGeom>
          <a:noFill/>
          <a:ln w="9525">
            <a:noFill/>
            <a:miter lim="800000"/>
            <a:headEnd/>
            <a:tailEnd/>
          </a:ln>
        </p:spPr>
        <p:txBody>
          <a:bodyPr>
            <a:spAutoFit/>
          </a:bodyPr>
          <a:lstStyle/>
          <a:p>
            <a:pPr algn="just"/>
            <a:r>
              <a:rPr lang="en-US">
                <a:latin typeface="Calibri" pitchFamily="34" charset="0"/>
              </a:rPr>
              <a:t>XRD: After freeze drying of the purified silver particles, the structure and composition were analyzed by XRD. </a:t>
            </a:r>
          </a:p>
        </p:txBody>
      </p:sp>
      <p:sp>
        <p:nvSpPr>
          <p:cNvPr id="34823" name="Rectangle 11"/>
          <p:cNvSpPr>
            <a:spLocks noChangeArrowheads="1"/>
          </p:cNvSpPr>
          <p:nvPr/>
        </p:nvSpPr>
        <p:spPr bwMode="auto">
          <a:xfrm>
            <a:off x="428625" y="5214938"/>
            <a:ext cx="8215313" cy="923925"/>
          </a:xfrm>
          <a:prstGeom prst="rect">
            <a:avLst/>
          </a:prstGeom>
          <a:noFill/>
          <a:ln w="9525">
            <a:noFill/>
            <a:miter lim="800000"/>
            <a:headEnd/>
            <a:tailEnd/>
          </a:ln>
        </p:spPr>
        <p:txBody>
          <a:bodyPr>
            <a:spAutoFit/>
          </a:bodyPr>
          <a:lstStyle/>
          <a:p>
            <a:r>
              <a:rPr lang="en-GB">
                <a:latin typeface="Calibri" pitchFamily="34" charset="0"/>
              </a:rPr>
              <a:t>The typical XRD pattern  revealed that the sample contains a mixed phase (cubic and hexagonal) structures of silver nanoparticles. The average estimated particle size of this sample was 15 nm. </a:t>
            </a:r>
            <a:endParaRPr lang="en-US">
              <a:latin typeface="Calibri" pitchFamily="34" charset="0"/>
            </a:endParaRPr>
          </a:p>
        </p:txBody>
      </p:sp>
      <p:pic>
        <p:nvPicPr>
          <p:cNvPr id="34824" name="Picture 9" descr="E:\reprinta\aradhana paper\11.11.2016\11.11.2016\Figure 3.jpg"/>
          <p:cNvPicPr>
            <a:picLocks noChangeAspect="1" noChangeArrowheads="1"/>
          </p:cNvPicPr>
          <p:nvPr/>
        </p:nvPicPr>
        <p:blipFill>
          <a:blip r:embed="rId7"/>
          <a:srcRect/>
          <a:stretch>
            <a:fillRect/>
          </a:stretch>
        </p:blipFill>
        <p:spPr bwMode="auto">
          <a:xfrm>
            <a:off x="1693863" y="2185988"/>
            <a:ext cx="5754687"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846" name="Picture 7" descr="E:\reprinta\aradhana paper\11.11.2016\11.11.2016\Figure 4.jpg"/>
          <p:cNvPicPr>
            <a:picLocks noChangeAspect="1" noChangeArrowheads="1"/>
          </p:cNvPicPr>
          <p:nvPr/>
        </p:nvPicPr>
        <p:blipFill>
          <a:blip r:embed="rId7"/>
          <a:srcRect/>
          <a:stretch>
            <a:fillRect/>
          </a:stretch>
        </p:blipFill>
        <p:spPr bwMode="auto">
          <a:xfrm>
            <a:off x="0" y="1643063"/>
            <a:ext cx="5772150" cy="4071937"/>
          </a:xfrm>
          <a:prstGeom prst="rect">
            <a:avLst/>
          </a:prstGeom>
          <a:noFill/>
          <a:ln w="9525">
            <a:noFill/>
            <a:miter lim="800000"/>
            <a:headEnd/>
            <a:tailEnd/>
          </a:ln>
        </p:spPr>
      </p:pic>
      <p:sp>
        <p:nvSpPr>
          <p:cNvPr id="35847" name="Rectangle 9"/>
          <p:cNvSpPr>
            <a:spLocks noChangeArrowheads="1"/>
          </p:cNvSpPr>
          <p:nvPr/>
        </p:nvSpPr>
        <p:spPr bwMode="auto">
          <a:xfrm>
            <a:off x="5643563" y="1601788"/>
            <a:ext cx="3429000" cy="3970337"/>
          </a:xfrm>
          <a:prstGeom prst="rect">
            <a:avLst/>
          </a:prstGeom>
          <a:noFill/>
          <a:ln w="9525">
            <a:noFill/>
            <a:miter lim="800000"/>
            <a:headEnd/>
            <a:tailEnd/>
          </a:ln>
        </p:spPr>
        <p:txBody>
          <a:bodyPr>
            <a:spAutoFit/>
          </a:bodyPr>
          <a:lstStyle/>
          <a:p>
            <a:pPr algn="just"/>
            <a:r>
              <a:rPr lang="en-US"/>
              <a:t>This strong absorption is due to the presence of surface adsorbed alcohols (carbohydrates etc.) and phenols (polyphenols). </a:t>
            </a:r>
          </a:p>
          <a:p>
            <a:pPr algn="just"/>
            <a:endParaRPr lang="en-US"/>
          </a:p>
          <a:p>
            <a:pPr algn="just"/>
            <a:r>
              <a:rPr lang="en-US"/>
              <a:t>FTIR study indicates that the carboxyl (−C=O), hydroxyl (−OH), and amine (N–H) groups in leaf extract are mainly involved in the reduction of Ag+ to Ag nanoparticles. This was confirmed by the FTIR spectra of aqueous leaf extract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870" name="Picture 2" descr="E:\reprinta\aradhana paper\11.11.2016\11.11.2016\Figure 5.jpg"/>
          <p:cNvPicPr>
            <a:picLocks noChangeAspect="1" noChangeArrowheads="1"/>
          </p:cNvPicPr>
          <p:nvPr/>
        </p:nvPicPr>
        <p:blipFill>
          <a:blip r:embed="rId7"/>
          <a:srcRect/>
          <a:stretch>
            <a:fillRect/>
          </a:stretch>
        </p:blipFill>
        <p:spPr bwMode="auto">
          <a:xfrm>
            <a:off x="1628775" y="1357313"/>
            <a:ext cx="5800725" cy="2428875"/>
          </a:xfrm>
          <a:prstGeom prst="rect">
            <a:avLst/>
          </a:prstGeom>
          <a:noFill/>
          <a:ln w="9525">
            <a:noFill/>
            <a:miter lim="800000"/>
            <a:headEnd/>
            <a:tailEnd/>
          </a:ln>
        </p:spPr>
      </p:pic>
      <p:pic>
        <p:nvPicPr>
          <p:cNvPr id="36871" name="Picture 3" descr="E:\reprinta\aradhana paper\11.11.2016\11.11.2016\Figure 6.jpg"/>
          <p:cNvPicPr>
            <a:picLocks noChangeAspect="1" noChangeArrowheads="1"/>
          </p:cNvPicPr>
          <p:nvPr/>
        </p:nvPicPr>
        <p:blipFill>
          <a:blip r:embed="rId8"/>
          <a:srcRect/>
          <a:stretch>
            <a:fillRect/>
          </a:stretch>
        </p:blipFill>
        <p:spPr bwMode="auto">
          <a:xfrm>
            <a:off x="1714500" y="3714750"/>
            <a:ext cx="5651500" cy="238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986" name="Picture 2" descr="E:\reprinta\aradhana paper\11.11.2016\11.11.2016\Figure 7.jpg"/>
          <p:cNvPicPr>
            <a:picLocks noChangeAspect="1" noChangeArrowheads="1"/>
          </p:cNvPicPr>
          <p:nvPr/>
        </p:nvPicPr>
        <p:blipFill>
          <a:blip r:embed="rId7"/>
          <a:srcRect/>
          <a:stretch>
            <a:fillRect/>
          </a:stretch>
        </p:blipFill>
        <p:spPr bwMode="auto">
          <a:xfrm>
            <a:off x="1143000" y="1571625"/>
            <a:ext cx="6888163" cy="3571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7895" name="Rectangle 9"/>
          <p:cNvSpPr>
            <a:spLocks noChangeArrowheads="1"/>
          </p:cNvSpPr>
          <p:nvPr/>
        </p:nvSpPr>
        <p:spPr bwMode="auto">
          <a:xfrm>
            <a:off x="1571625" y="5286375"/>
            <a:ext cx="6643688" cy="369888"/>
          </a:xfrm>
          <a:prstGeom prst="rect">
            <a:avLst/>
          </a:prstGeom>
          <a:noFill/>
          <a:ln w="9525">
            <a:noFill/>
            <a:miter lim="800000"/>
            <a:headEnd/>
            <a:tailEnd/>
          </a:ln>
        </p:spPr>
        <p:txBody>
          <a:bodyPr>
            <a:spAutoFit/>
          </a:bodyPr>
          <a:lstStyle/>
          <a:p>
            <a:r>
              <a:rPr lang="en-US" b="1" i="1"/>
              <a:t>Dynamic Light Scattering (DLS) and Zeta potential analysis</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8918" name="Picture 2" descr="E:\reprinta\aradhana paper\11.11.2016\11.11.2016\Figure 8.JPG"/>
          <p:cNvPicPr>
            <a:picLocks noChangeAspect="1" noChangeArrowheads="1"/>
          </p:cNvPicPr>
          <p:nvPr/>
        </p:nvPicPr>
        <p:blipFill>
          <a:blip r:embed="rId7"/>
          <a:srcRect b="9956"/>
          <a:stretch>
            <a:fillRect/>
          </a:stretch>
        </p:blipFill>
        <p:spPr bwMode="auto">
          <a:xfrm>
            <a:off x="1500188" y="1357313"/>
            <a:ext cx="6357937" cy="4294187"/>
          </a:xfrm>
          <a:prstGeom prst="rect">
            <a:avLst/>
          </a:prstGeom>
          <a:noFill/>
          <a:ln w="9525">
            <a:noFill/>
            <a:miter lim="800000"/>
            <a:headEnd/>
            <a:tailEnd/>
          </a:ln>
        </p:spPr>
      </p:pic>
      <p:sp>
        <p:nvSpPr>
          <p:cNvPr id="38919" name="Rectangle 10"/>
          <p:cNvSpPr>
            <a:spLocks noChangeArrowheads="1"/>
          </p:cNvSpPr>
          <p:nvPr/>
        </p:nvSpPr>
        <p:spPr bwMode="auto">
          <a:xfrm>
            <a:off x="3500438" y="5643563"/>
            <a:ext cx="1890712" cy="369887"/>
          </a:xfrm>
          <a:prstGeom prst="rect">
            <a:avLst/>
          </a:prstGeom>
          <a:noFill/>
          <a:ln w="9525">
            <a:noFill/>
            <a:miter lim="800000"/>
            <a:headEnd/>
            <a:tailEnd/>
          </a:ln>
        </p:spPr>
        <p:txBody>
          <a:bodyPr wrap="none">
            <a:spAutoFit/>
          </a:bodyPr>
          <a:lstStyle/>
          <a:p>
            <a:r>
              <a:rPr lang="en-US" b="1" i="1"/>
              <a:t>TG/DTA studies</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9939" name="Picture 2"/>
          <p:cNvPicPr>
            <a:picLocks noChangeAspect="1" noChangeArrowheads="1"/>
          </p:cNvPicPr>
          <p:nvPr/>
        </p:nvPicPr>
        <p:blipFill>
          <a:blip r:embed="rId6"/>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39942" name="Picture 2" descr="E:\reprinta\AS paper1\FIG 3.jpg"/>
          <p:cNvPicPr>
            <a:picLocks noChangeAspect="1" noChangeArrowheads="1"/>
          </p:cNvPicPr>
          <p:nvPr/>
        </p:nvPicPr>
        <p:blipFill>
          <a:blip r:embed="rId7"/>
          <a:srcRect/>
          <a:stretch>
            <a:fillRect/>
          </a:stretch>
        </p:blipFill>
        <p:spPr bwMode="auto">
          <a:xfrm>
            <a:off x="0" y="1357313"/>
            <a:ext cx="4181475" cy="4441825"/>
          </a:xfrm>
          <a:prstGeom prst="rect">
            <a:avLst/>
          </a:prstGeom>
          <a:noFill/>
          <a:ln w="9525">
            <a:noFill/>
            <a:miter lim="800000"/>
            <a:headEnd/>
            <a:tailEnd/>
          </a:ln>
        </p:spPr>
      </p:pic>
      <p:pic>
        <p:nvPicPr>
          <p:cNvPr id="39943" name="Picture 3" descr="E:\reprinta\AS paper1\FIG 4.jpg"/>
          <p:cNvPicPr>
            <a:picLocks noChangeAspect="1" noChangeArrowheads="1"/>
          </p:cNvPicPr>
          <p:nvPr/>
        </p:nvPicPr>
        <p:blipFill>
          <a:blip r:embed="rId8"/>
          <a:srcRect/>
          <a:stretch>
            <a:fillRect/>
          </a:stretch>
        </p:blipFill>
        <p:spPr bwMode="auto">
          <a:xfrm>
            <a:off x="4143375" y="1428750"/>
            <a:ext cx="5000625"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63" name="Picture 2"/>
          <p:cNvPicPr>
            <a:picLocks noChangeAspect="1" noChangeArrowheads="1"/>
          </p:cNvPicPr>
          <p:nvPr/>
        </p:nvPicPr>
        <p:blipFill>
          <a:blip r:embed="rId6"/>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40966" name="Picture 2" descr="E:\reprinta\AS paper1\FIG 5.jpg"/>
          <p:cNvPicPr>
            <a:picLocks noChangeAspect="1" noChangeArrowheads="1"/>
          </p:cNvPicPr>
          <p:nvPr/>
        </p:nvPicPr>
        <p:blipFill>
          <a:blip r:embed="rId7"/>
          <a:srcRect/>
          <a:stretch>
            <a:fillRect/>
          </a:stretch>
        </p:blipFill>
        <p:spPr bwMode="auto">
          <a:xfrm>
            <a:off x="142875" y="1357313"/>
            <a:ext cx="4741863" cy="4706937"/>
          </a:xfrm>
          <a:prstGeom prst="rect">
            <a:avLst/>
          </a:prstGeom>
          <a:noFill/>
          <a:ln w="9525">
            <a:noFill/>
            <a:miter lim="800000"/>
            <a:headEnd/>
            <a:tailEnd/>
          </a:ln>
        </p:spPr>
      </p:pic>
      <p:sp>
        <p:nvSpPr>
          <p:cNvPr id="40967" name="Rectangle 9"/>
          <p:cNvSpPr>
            <a:spLocks noChangeArrowheads="1"/>
          </p:cNvSpPr>
          <p:nvPr/>
        </p:nvSpPr>
        <p:spPr bwMode="auto">
          <a:xfrm>
            <a:off x="5000625" y="1428750"/>
            <a:ext cx="4143375" cy="4800600"/>
          </a:xfrm>
          <a:prstGeom prst="rect">
            <a:avLst/>
          </a:prstGeom>
          <a:noFill/>
          <a:ln w="9525">
            <a:noFill/>
            <a:miter lim="800000"/>
            <a:headEnd/>
            <a:tailEnd/>
          </a:ln>
        </p:spPr>
        <p:txBody>
          <a:bodyPr>
            <a:spAutoFit/>
          </a:bodyPr>
          <a:lstStyle/>
          <a:p>
            <a:pPr marL="342900" indent="-342900">
              <a:buFontTx/>
              <a:buAutoNum type="alphaUcParenBoth"/>
            </a:pPr>
            <a:r>
              <a:rPr lang="en-US" b="1" i="1"/>
              <a:t>Fusarium solani </a:t>
            </a:r>
            <a:r>
              <a:rPr lang="en-US" b="1"/>
              <a:t>mycelial growth inhibition by poison food technique (a. Control, b. 100 ppm, c. 300 ppm &amp; d. 500 ppm)</a:t>
            </a:r>
          </a:p>
          <a:p>
            <a:pPr marL="342900" indent="-342900"/>
            <a:r>
              <a:rPr lang="en-US" b="1"/>
              <a:t>(B) </a:t>
            </a:r>
            <a:r>
              <a:rPr lang="en-US" b="1" i="1"/>
              <a:t>Fusarium solani</a:t>
            </a:r>
            <a:r>
              <a:rPr lang="en-US" b="1"/>
              <a:t> spore germination inhibition by pour plate technique</a:t>
            </a:r>
          </a:p>
          <a:p>
            <a:pPr marL="342900" indent="-342900"/>
            <a:r>
              <a:rPr lang="en-US" b="1"/>
              <a:t> (C) </a:t>
            </a:r>
            <a:r>
              <a:rPr lang="en-US" b="1" i="1"/>
              <a:t>Alternaria </a:t>
            </a:r>
            <a:r>
              <a:rPr lang="en-US" b="1"/>
              <a:t>sp. mycelial growth by poison food technique ( a. Control, b. 100 ppm, c. 200 ppm, d. 300 ppm &amp; e.500 ppm)</a:t>
            </a:r>
          </a:p>
          <a:p>
            <a:pPr marL="342900" indent="-342900"/>
            <a:r>
              <a:rPr lang="en-US" b="1"/>
              <a:t>(D) </a:t>
            </a:r>
            <a:r>
              <a:rPr lang="en-US" b="1" i="1"/>
              <a:t>Alternaria </a:t>
            </a:r>
            <a:r>
              <a:rPr lang="en-US" b="1"/>
              <a:t>sp. spore germination inhibition by pour plate technique. C = Crude spore suspension; C2 = 10</a:t>
            </a:r>
            <a:r>
              <a:rPr lang="en-US" b="1" baseline="30000"/>
              <a:t>-1</a:t>
            </a:r>
            <a:r>
              <a:rPr lang="en-US" b="1"/>
              <a:t> times diluted spore suspension;   T</a:t>
            </a:r>
            <a:r>
              <a:rPr lang="en-US" b="1" baseline="-25000"/>
              <a:t>1</a:t>
            </a:r>
            <a:r>
              <a:rPr lang="en-US" b="1"/>
              <a:t> &amp; T</a:t>
            </a:r>
            <a:r>
              <a:rPr lang="en-US" b="1" baseline="-25000"/>
              <a:t>2</a:t>
            </a:r>
            <a:r>
              <a:rPr lang="en-US" b="1"/>
              <a:t> = BNP Treatment (500 ppm) </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0"/>
          <p:cNvGrpSpPr>
            <a:grpSpLocks/>
          </p:cNvGrpSpPr>
          <p:nvPr/>
        </p:nvGrpSpPr>
        <p:grpSpPr bwMode="auto">
          <a:xfrm>
            <a:off x="382588" y="3971925"/>
            <a:ext cx="1617662" cy="2457450"/>
            <a:chOff x="609600" y="1752600"/>
            <a:chExt cx="1828800" cy="3276600"/>
          </a:xfrm>
        </p:grpSpPr>
        <p:grpSp>
          <p:nvGrpSpPr>
            <p:cNvPr id="5154" name="Group 11"/>
            <p:cNvGrpSpPr>
              <a:grpSpLocks/>
            </p:cNvGrpSpPr>
            <p:nvPr/>
          </p:nvGrpSpPr>
          <p:grpSpPr bwMode="auto">
            <a:xfrm>
              <a:off x="609600" y="1752600"/>
              <a:ext cx="1828800" cy="3276600"/>
              <a:chOff x="609600" y="1752600"/>
              <a:chExt cx="1828800" cy="3276600"/>
            </a:xfrm>
          </p:grpSpPr>
          <p:sp>
            <p:nvSpPr>
              <p:cNvPr id="14" name="Freeform 13"/>
              <p:cNvSpPr/>
              <p:nvPr/>
            </p:nvSpPr>
            <p:spPr>
              <a:xfrm>
                <a:off x="609600" y="1752600"/>
                <a:ext cx="1828800" cy="3276600"/>
              </a:xfrm>
              <a:custGeom>
                <a:avLst/>
                <a:gdLst>
                  <a:gd name="connsiteX0" fmla="*/ 914400 w 1828800"/>
                  <a:gd name="connsiteY0" fmla="*/ 0 h 3276600"/>
                  <a:gd name="connsiteX1" fmla="*/ 1371600 w 1828800"/>
                  <a:gd name="connsiteY1" fmla="*/ 457200 h 3276600"/>
                  <a:gd name="connsiteX2" fmla="*/ 1828800 w 1828800"/>
                  <a:gd name="connsiteY2" fmla="*/ 457200 h 3276600"/>
                  <a:gd name="connsiteX3" fmla="*/ 1828800 w 1828800"/>
                  <a:gd name="connsiteY3" fmla="*/ 3276600 h 3276600"/>
                  <a:gd name="connsiteX4" fmla="*/ 0 w 1828800"/>
                  <a:gd name="connsiteY4" fmla="*/ 3276600 h 3276600"/>
                  <a:gd name="connsiteX5" fmla="*/ 0 w 1828800"/>
                  <a:gd name="connsiteY5" fmla="*/ 457200 h 3276600"/>
                  <a:gd name="connsiteX6" fmla="*/ 457200 w 1828800"/>
                  <a:gd name="connsiteY6" fmla="*/ 457200 h 3276600"/>
                  <a:gd name="connsiteX7" fmla="*/ 914400 w 1828800"/>
                  <a:gd name="connsiteY7" fmla="*/ 0 h 32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3276600">
                    <a:moveTo>
                      <a:pt x="914400" y="0"/>
                    </a:moveTo>
                    <a:cubicBezTo>
                      <a:pt x="1166905" y="0"/>
                      <a:pt x="1371600" y="204695"/>
                      <a:pt x="1371600" y="457200"/>
                    </a:cubicBezTo>
                    <a:lnTo>
                      <a:pt x="1828800" y="457200"/>
                    </a:lnTo>
                    <a:lnTo>
                      <a:pt x="1828800" y="3276600"/>
                    </a:lnTo>
                    <a:lnTo>
                      <a:pt x="0" y="3276600"/>
                    </a:lnTo>
                    <a:lnTo>
                      <a:pt x="0" y="457200"/>
                    </a:lnTo>
                    <a:lnTo>
                      <a:pt x="457200" y="457200"/>
                    </a:lnTo>
                    <a:cubicBezTo>
                      <a:pt x="457200" y="204695"/>
                      <a:pt x="661895" y="0"/>
                      <a:pt x="9144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5" name="Rectangle 14"/>
              <p:cNvSpPr/>
              <p:nvPr/>
            </p:nvSpPr>
            <p:spPr>
              <a:xfrm>
                <a:off x="685800" y="2362200"/>
                <a:ext cx="1676400" cy="2590800"/>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5160" name="TextBox 15"/>
              <p:cNvSpPr txBox="1">
                <a:spLocks noChangeArrowheads="1"/>
              </p:cNvSpPr>
              <p:nvPr/>
            </p:nvSpPr>
            <p:spPr bwMode="auto">
              <a:xfrm>
                <a:off x="1294611" y="1777425"/>
                <a:ext cx="440734" cy="615553"/>
              </a:xfrm>
              <a:prstGeom prst="rect">
                <a:avLst/>
              </a:prstGeom>
              <a:noFill/>
              <a:ln w="9525">
                <a:noFill/>
                <a:miter lim="800000"/>
                <a:headEnd/>
                <a:tailEnd/>
              </a:ln>
            </p:spPr>
            <p:txBody>
              <a:bodyPr wrap="none">
                <a:spAutoFit/>
              </a:bodyPr>
              <a:lstStyle/>
              <a:p>
                <a:r>
                  <a:rPr lang="en-US" sz="2400">
                    <a:solidFill>
                      <a:schemeClr val="bg1"/>
                    </a:solidFill>
                    <a:latin typeface="Arial Black" pitchFamily="34" charset="0"/>
                  </a:rPr>
                  <a:t>1</a:t>
                </a:r>
              </a:p>
            </p:txBody>
          </p:sp>
        </p:grpSp>
        <p:sp>
          <p:nvSpPr>
            <p:cNvPr id="5155" name="TextBox 12"/>
            <p:cNvSpPr txBox="1">
              <a:spLocks noChangeArrowheads="1"/>
            </p:cNvSpPr>
            <p:nvPr/>
          </p:nvSpPr>
          <p:spPr bwMode="auto">
            <a:xfrm flipH="1">
              <a:off x="762000" y="2448543"/>
              <a:ext cx="1524000" cy="1354217"/>
            </a:xfrm>
            <a:prstGeom prst="rect">
              <a:avLst/>
            </a:prstGeom>
            <a:noFill/>
            <a:ln w="9525">
              <a:noFill/>
              <a:miter lim="800000"/>
              <a:headEnd/>
              <a:tailEnd/>
            </a:ln>
          </p:spPr>
          <p:txBody>
            <a:bodyPr>
              <a:spAutoFit/>
            </a:bodyPr>
            <a:lstStyle/>
            <a:p>
              <a:r>
                <a:rPr lang="en-US" sz="2000">
                  <a:latin typeface="Calibri" pitchFamily="34" charset="0"/>
                </a:rPr>
                <a:t>Increase  efficiency of fertilizer</a:t>
              </a:r>
            </a:p>
          </p:txBody>
        </p:sp>
      </p:grpSp>
      <p:grpSp>
        <p:nvGrpSpPr>
          <p:cNvPr id="5123" name="Group 16"/>
          <p:cNvGrpSpPr>
            <a:grpSpLocks/>
          </p:cNvGrpSpPr>
          <p:nvPr/>
        </p:nvGrpSpPr>
        <p:grpSpPr bwMode="auto">
          <a:xfrm>
            <a:off x="2389188" y="3944938"/>
            <a:ext cx="1676400" cy="2457450"/>
            <a:chOff x="609600" y="1752600"/>
            <a:chExt cx="1828800" cy="3276600"/>
          </a:xfrm>
        </p:grpSpPr>
        <p:grpSp>
          <p:nvGrpSpPr>
            <p:cNvPr id="5147" name="Group 17"/>
            <p:cNvGrpSpPr>
              <a:grpSpLocks/>
            </p:cNvGrpSpPr>
            <p:nvPr/>
          </p:nvGrpSpPr>
          <p:grpSpPr bwMode="auto">
            <a:xfrm>
              <a:off x="609600" y="1752600"/>
              <a:ext cx="1828800" cy="3276600"/>
              <a:chOff x="609600" y="1752600"/>
              <a:chExt cx="1828800" cy="3276600"/>
            </a:xfrm>
          </p:grpSpPr>
          <p:sp>
            <p:nvSpPr>
              <p:cNvPr id="20" name="Freeform 19"/>
              <p:cNvSpPr/>
              <p:nvPr/>
            </p:nvSpPr>
            <p:spPr>
              <a:xfrm>
                <a:off x="609600" y="1752600"/>
                <a:ext cx="1828800" cy="3276600"/>
              </a:xfrm>
              <a:custGeom>
                <a:avLst/>
                <a:gdLst>
                  <a:gd name="connsiteX0" fmla="*/ 914400 w 1828800"/>
                  <a:gd name="connsiteY0" fmla="*/ 0 h 3276600"/>
                  <a:gd name="connsiteX1" fmla="*/ 1371600 w 1828800"/>
                  <a:gd name="connsiteY1" fmla="*/ 457200 h 3276600"/>
                  <a:gd name="connsiteX2" fmla="*/ 1828800 w 1828800"/>
                  <a:gd name="connsiteY2" fmla="*/ 457200 h 3276600"/>
                  <a:gd name="connsiteX3" fmla="*/ 1828800 w 1828800"/>
                  <a:gd name="connsiteY3" fmla="*/ 3276600 h 3276600"/>
                  <a:gd name="connsiteX4" fmla="*/ 0 w 1828800"/>
                  <a:gd name="connsiteY4" fmla="*/ 3276600 h 3276600"/>
                  <a:gd name="connsiteX5" fmla="*/ 0 w 1828800"/>
                  <a:gd name="connsiteY5" fmla="*/ 457200 h 3276600"/>
                  <a:gd name="connsiteX6" fmla="*/ 457200 w 1828800"/>
                  <a:gd name="connsiteY6" fmla="*/ 457200 h 3276600"/>
                  <a:gd name="connsiteX7" fmla="*/ 914400 w 1828800"/>
                  <a:gd name="connsiteY7" fmla="*/ 0 h 32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3276600">
                    <a:moveTo>
                      <a:pt x="914400" y="0"/>
                    </a:moveTo>
                    <a:cubicBezTo>
                      <a:pt x="1166905" y="0"/>
                      <a:pt x="1371600" y="204695"/>
                      <a:pt x="1371600" y="457200"/>
                    </a:cubicBezTo>
                    <a:lnTo>
                      <a:pt x="1828800" y="457200"/>
                    </a:lnTo>
                    <a:lnTo>
                      <a:pt x="1828800" y="3276600"/>
                    </a:lnTo>
                    <a:lnTo>
                      <a:pt x="0" y="3276600"/>
                    </a:lnTo>
                    <a:lnTo>
                      <a:pt x="0" y="457200"/>
                    </a:lnTo>
                    <a:lnTo>
                      <a:pt x="457200" y="457200"/>
                    </a:lnTo>
                    <a:cubicBezTo>
                      <a:pt x="457200" y="204695"/>
                      <a:pt x="661895" y="0"/>
                      <a:pt x="91440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1" name="Rectangle 20"/>
              <p:cNvSpPr/>
              <p:nvPr/>
            </p:nvSpPr>
            <p:spPr>
              <a:xfrm>
                <a:off x="685800" y="2362200"/>
                <a:ext cx="1676400" cy="2590800"/>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153" name="TextBox 21"/>
              <p:cNvSpPr txBox="1">
                <a:spLocks noChangeArrowheads="1"/>
              </p:cNvSpPr>
              <p:nvPr/>
            </p:nvSpPr>
            <p:spPr bwMode="auto">
              <a:xfrm>
                <a:off x="1294611" y="1777425"/>
                <a:ext cx="425291" cy="615553"/>
              </a:xfrm>
              <a:prstGeom prst="rect">
                <a:avLst/>
              </a:prstGeom>
              <a:noFill/>
              <a:ln w="9525">
                <a:noFill/>
                <a:miter lim="800000"/>
                <a:headEnd/>
                <a:tailEnd/>
              </a:ln>
            </p:spPr>
            <p:txBody>
              <a:bodyPr wrap="none">
                <a:spAutoFit/>
              </a:bodyPr>
              <a:lstStyle/>
              <a:p>
                <a:r>
                  <a:rPr lang="en-US" sz="2400">
                    <a:solidFill>
                      <a:schemeClr val="bg1"/>
                    </a:solidFill>
                    <a:latin typeface="Arial Black" pitchFamily="34" charset="0"/>
                  </a:rPr>
                  <a:t>2</a:t>
                </a:r>
              </a:p>
            </p:txBody>
          </p:sp>
        </p:grpSp>
        <p:sp>
          <p:nvSpPr>
            <p:cNvPr id="5148" name="TextBox 18"/>
            <p:cNvSpPr txBox="1">
              <a:spLocks noChangeArrowheads="1"/>
            </p:cNvSpPr>
            <p:nvPr/>
          </p:nvSpPr>
          <p:spPr bwMode="auto">
            <a:xfrm flipH="1">
              <a:off x="762000" y="2437124"/>
              <a:ext cx="1524000" cy="2174955"/>
            </a:xfrm>
            <a:prstGeom prst="rect">
              <a:avLst/>
            </a:prstGeom>
            <a:noFill/>
            <a:ln w="9525">
              <a:noFill/>
              <a:miter lim="800000"/>
              <a:headEnd/>
              <a:tailEnd/>
            </a:ln>
          </p:spPr>
          <p:txBody>
            <a:bodyPr>
              <a:spAutoFit/>
            </a:bodyPr>
            <a:lstStyle/>
            <a:p>
              <a:r>
                <a:rPr lang="en-US" sz="2000">
                  <a:latin typeface="Calibri" pitchFamily="34" charset="0"/>
                </a:rPr>
                <a:t>Increase uptake from soil in crop  production</a:t>
              </a:r>
            </a:p>
          </p:txBody>
        </p:sp>
      </p:grpSp>
      <p:grpSp>
        <p:nvGrpSpPr>
          <p:cNvPr id="5124" name="Group 22"/>
          <p:cNvGrpSpPr>
            <a:grpSpLocks/>
          </p:cNvGrpSpPr>
          <p:nvPr/>
        </p:nvGrpSpPr>
        <p:grpSpPr bwMode="auto">
          <a:xfrm>
            <a:off x="4471988" y="4040188"/>
            <a:ext cx="1933575" cy="2457450"/>
            <a:chOff x="609600" y="1752600"/>
            <a:chExt cx="1828800" cy="3276600"/>
          </a:xfrm>
        </p:grpSpPr>
        <p:grpSp>
          <p:nvGrpSpPr>
            <p:cNvPr id="5140" name="Group 23"/>
            <p:cNvGrpSpPr>
              <a:grpSpLocks/>
            </p:cNvGrpSpPr>
            <p:nvPr/>
          </p:nvGrpSpPr>
          <p:grpSpPr bwMode="auto">
            <a:xfrm>
              <a:off x="609600" y="1752600"/>
              <a:ext cx="1828800" cy="3276600"/>
              <a:chOff x="609600" y="1752600"/>
              <a:chExt cx="1828800" cy="3276600"/>
            </a:xfrm>
          </p:grpSpPr>
          <p:sp>
            <p:nvSpPr>
              <p:cNvPr id="26" name="Freeform 25"/>
              <p:cNvSpPr/>
              <p:nvPr/>
            </p:nvSpPr>
            <p:spPr>
              <a:xfrm>
                <a:off x="609600" y="1752600"/>
                <a:ext cx="1828800" cy="3276600"/>
              </a:xfrm>
              <a:custGeom>
                <a:avLst/>
                <a:gdLst>
                  <a:gd name="connsiteX0" fmla="*/ 914400 w 1828800"/>
                  <a:gd name="connsiteY0" fmla="*/ 0 h 3276600"/>
                  <a:gd name="connsiteX1" fmla="*/ 1371600 w 1828800"/>
                  <a:gd name="connsiteY1" fmla="*/ 457200 h 3276600"/>
                  <a:gd name="connsiteX2" fmla="*/ 1828800 w 1828800"/>
                  <a:gd name="connsiteY2" fmla="*/ 457200 h 3276600"/>
                  <a:gd name="connsiteX3" fmla="*/ 1828800 w 1828800"/>
                  <a:gd name="connsiteY3" fmla="*/ 3276600 h 3276600"/>
                  <a:gd name="connsiteX4" fmla="*/ 0 w 1828800"/>
                  <a:gd name="connsiteY4" fmla="*/ 3276600 h 3276600"/>
                  <a:gd name="connsiteX5" fmla="*/ 0 w 1828800"/>
                  <a:gd name="connsiteY5" fmla="*/ 457200 h 3276600"/>
                  <a:gd name="connsiteX6" fmla="*/ 457200 w 1828800"/>
                  <a:gd name="connsiteY6" fmla="*/ 457200 h 3276600"/>
                  <a:gd name="connsiteX7" fmla="*/ 914400 w 1828800"/>
                  <a:gd name="connsiteY7" fmla="*/ 0 h 32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3276600">
                    <a:moveTo>
                      <a:pt x="914400" y="0"/>
                    </a:moveTo>
                    <a:cubicBezTo>
                      <a:pt x="1166905" y="0"/>
                      <a:pt x="1371600" y="204695"/>
                      <a:pt x="1371600" y="457200"/>
                    </a:cubicBezTo>
                    <a:lnTo>
                      <a:pt x="1828800" y="457200"/>
                    </a:lnTo>
                    <a:lnTo>
                      <a:pt x="1828800" y="3276600"/>
                    </a:lnTo>
                    <a:lnTo>
                      <a:pt x="0" y="3276600"/>
                    </a:lnTo>
                    <a:lnTo>
                      <a:pt x="0" y="457200"/>
                    </a:lnTo>
                    <a:lnTo>
                      <a:pt x="457200" y="457200"/>
                    </a:lnTo>
                    <a:cubicBezTo>
                      <a:pt x="457200" y="204695"/>
                      <a:pt x="661895" y="0"/>
                      <a:pt x="9144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7" name="Rectangle 26"/>
              <p:cNvSpPr/>
              <p:nvPr/>
            </p:nvSpPr>
            <p:spPr>
              <a:xfrm>
                <a:off x="685800" y="2362200"/>
                <a:ext cx="1676400" cy="2590800"/>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146" name="TextBox 27"/>
              <p:cNvSpPr txBox="1">
                <a:spLocks noChangeArrowheads="1"/>
              </p:cNvSpPr>
              <p:nvPr/>
            </p:nvSpPr>
            <p:spPr bwMode="auto">
              <a:xfrm>
                <a:off x="1294611" y="1777425"/>
                <a:ext cx="368725" cy="615553"/>
              </a:xfrm>
              <a:prstGeom prst="rect">
                <a:avLst/>
              </a:prstGeom>
              <a:noFill/>
              <a:ln w="9525">
                <a:noFill/>
                <a:miter lim="800000"/>
                <a:headEnd/>
                <a:tailEnd/>
              </a:ln>
            </p:spPr>
            <p:txBody>
              <a:bodyPr wrap="none">
                <a:spAutoFit/>
              </a:bodyPr>
              <a:lstStyle/>
              <a:p>
                <a:r>
                  <a:rPr lang="en-US" sz="2400">
                    <a:solidFill>
                      <a:schemeClr val="bg1"/>
                    </a:solidFill>
                    <a:latin typeface="Arial Black" pitchFamily="34" charset="0"/>
                  </a:rPr>
                  <a:t>3</a:t>
                </a:r>
              </a:p>
            </p:txBody>
          </p:sp>
        </p:grpSp>
        <p:sp>
          <p:nvSpPr>
            <p:cNvPr id="5141" name="TextBox 24"/>
            <p:cNvSpPr txBox="1">
              <a:spLocks noChangeArrowheads="1"/>
            </p:cNvSpPr>
            <p:nvPr/>
          </p:nvSpPr>
          <p:spPr bwMode="auto">
            <a:xfrm flipH="1">
              <a:off x="792511" y="2448542"/>
              <a:ext cx="1524000" cy="2174954"/>
            </a:xfrm>
            <a:prstGeom prst="rect">
              <a:avLst/>
            </a:prstGeom>
            <a:noFill/>
            <a:ln w="9525">
              <a:noFill/>
              <a:miter lim="800000"/>
              <a:headEnd/>
              <a:tailEnd/>
            </a:ln>
          </p:spPr>
          <p:txBody>
            <a:bodyPr>
              <a:spAutoFit/>
            </a:bodyPr>
            <a:lstStyle/>
            <a:p>
              <a:r>
                <a:rPr lang="en-US" sz="2000">
                  <a:latin typeface="Calibri" pitchFamily="34" charset="0"/>
                </a:rPr>
                <a:t>Extend the duration of nutrient supply of fertilizers</a:t>
              </a:r>
            </a:p>
          </p:txBody>
        </p:sp>
      </p:grpSp>
      <p:grpSp>
        <p:nvGrpSpPr>
          <p:cNvPr id="5125" name="Group 28"/>
          <p:cNvGrpSpPr>
            <a:grpSpLocks/>
          </p:cNvGrpSpPr>
          <p:nvPr/>
        </p:nvGrpSpPr>
        <p:grpSpPr bwMode="auto">
          <a:xfrm>
            <a:off x="6908800" y="4071938"/>
            <a:ext cx="1865313" cy="2755900"/>
            <a:chOff x="609600" y="1752600"/>
            <a:chExt cx="1828800" cy="3674319"/>
          </a:xfrm>
        </p:grpSpPr>
        <p:grpSp>
          <p:nvGrpSpPr>
            <p:cNvPr id="5133" name="Group 29"/>
            <p:cNvGrpSpPr>
              <a:grpSpLocks/>
            </p:cNvGrpSpPr>
            <p:nvPr/>
          </p:nvGrpSpPr>
          <p:grpSpPr bwMode="auto">
            <a:xfrm>
              <a:off x="609600" y="1752600"/>
              <a:ext cx="1828800" cy="3276600"/>
              <a:chOff x="609600" y="1752600"/>
              <a:chExt cx="1828800" cy="3276600"/>
            </a:xfrm>
          </p:grpSpPr>
          <p:sp>
            <p:nvSpPr>
              <p:cNvPr id="32" name="Freeform 31"/>
              <p:cNvSpPr/>
              <p:nvPr/>
            </p:nvSpPr>
            <p:spPr>
              <a:xfrm>
                <a:off x="609600" y="1752600"/>
                <a:ext cx="1828800" cy="3276409"/>
              </a:xfrm>
              <a:custGeom>
                <a:avLst/>
                <a:gdLst>
                  <a:gd name="connsiteX0" fmla="*/ 914400 w 1828800"/>
                  <a:gd name="connsiteY0" fmla="*/ 0 h 3276600"/>
                  <a:gd name="connsiteX1" fmla="*/ 1371600 w 1828800"/>
                  <a:gd name="connsiteY1" fmla="*/ 457200 h 3276600"/>
                  <a:gd name="connsiteX2" fmla="*/ 1828800 w 1828800"/>
                  <a:gd name="connsiteY2" fmla="*/ 457200 h 3276600"/>
                  <a:gd name="connsiteX3" fmla="*/ 1828800 w 1828800"/>
                  <a:gd name="connsiteY3" fmla="*/ 3276600 h 3276600"/>
                  <a:gd name="connsiteX4" fmla="*/ 0 w 1828800"/>
                  <a:gd name="connsiteY4" fmla="*/ 3276600 h 3276600"/>
                  <a:gd name="connsiteX5" fmla="*/ 0 w 1828800"/>
                  <a:gd name="connsiteY5" fmla="*/ 457200 h 3276600"/>
                  <a:gd name="connsiteX6" fmla="*/ 457200 w 1828800"/>
                  <a:gd name="connsiteY6" fmla="*/ 457200 h 3276600"/>
                  <a:gd name="connsiteX7" fmla="*/ 914400 w 1828800"/>
                  <a:gd name="connsiteY7" fmla="*/ 0 h 32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3276600">
                    <a:moveTo>
                      <a:pt x="914400" y="0"/>
                    </a:moveTo>
                    <a:cubicBezTo>
                      <a:pt x="1166905" y="0"/>
                      <a:pt x="1371600" y="204695"/>
                      <a:pt x="1371600" y="457200"/>
                    </a:cubicBezTo>
                    <a:lnTo>
                      <a:pt x="1828800" y="457200"/>
                    </a:lnTo>
                    <a:lnTo>
                      <a:pt x="1828800" y="3276600"/>
                    </a:lnTo>
                    <a:lnTo>
                      <a:pt x="0" y="3276600"/>
                    </a:lnTo>
                    <a:lnTo>
                      <a:pt x="0" y="457200"/>
                    </a:lnTo>
                    <a:lnTo>
                      <a:pt x="457200" y="457200"/>
                    </a:lnTo>
                    <a:cubicBezTo>
                      <a:pt x="457200" y="204695"/>
                      <a:pt x="661895" y="0"/>
                      <a:pt x="9144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3" name="Rectangle 32"/>
              <p:cNvSpPr/>
              <p:nvPr/>
            </p:nvSpPr>
            <p:spPr>
              <a:xfrm>
                <a:off x="685800" y="2362200"/>
                <a:ext cx="1676400" cy="2590800"/>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139" name="TextBox 33"/>
              <p:cNvSpPr txBox="1">
                <a:spLocks noChangeArrowheads="1"/>
              </p:cNvSpPr>
              <p:nvPr/>
            </p:nvSpPr>
            <p:spPr bwMode="auto">
              <a:xfrm>
                <a:off x="1294611" y="1777425"/>
                <a:ext cx="382389" cy="615553"/>
              </a:xfrm>
              <a:prstGeom prst="rect">
                <a:avLst/>
              </a:prstGeom>
              <a:noFill/>
              <a:ln w="9525">
                <a:noFill/>
                <a:miter lim="800000"/>
                <a:headEnd/>
                <a:tailEnd/>
              </a:ln>
            </p:spPr>
            <p:txBody>
              <a:bodyPr wrap="none">
                <a:spAutoFit/>
              </a:bodyPr>
              <a:lstStyle/>
              <a:p>
                <a:r>
                  <a:rPr lang="en-US" sz="2400">
                    <a:solidFill>
                      <a:schemeClr val="bg1"/>
                    </a:solidFill>
                    <a:latin typeface="Arial Black" pitchFamily="34" charset="0"/>
                  </a:rPr>
                  <a:t>4</a:t>
                </a:r>
              </a:p>
            </p:txBody>
          </p:sp>
        </p:grpSp>
        <p:sp>
          <p:nvSpPr>
            <p:cNvPr id="5134" name="TextBox 30"/>
            <p:cNvSpPr txBox="1">
              <a:spLocks noChangeArrowheads="1"/>
            </p:cNvSpPr>
            <p:nvPr/>
          </p:nvSpPr>
          <p:spPr bwMode="auto">
            <a:xfrm flipH="1">
              <a:off x="746895" y="2431227"/>
              <a:ext cx="1524001" cy="2995692"/>
            </a:xfrm>
            <a:prstGeom prst="rect">
              <a:avLst/>
            </a:prstGeom>
            <a:noFill/>
            <a:ln w="9525">
              <a:noFill/>
              <a:miter lim="800000"/>
              <a:headEnd/>
              <a:tailEnd/>
            </a:ln>
          </p:spPr>
          <p:txBody>
            <a:bodyPr>
              <a:spAutoFit/>
            </a:bodyPr>
            <a:lstStyle/>
            <a:p>
              <a:r>
                <a:rPr lang="en-US" sz="2000">
                  <a:latin typeface="Calibri" pitchFamily="34" charset="0"/>
                </a:rPr>
                <a:t>Reduce loss rate of fertilizer nutrients in to the soil by leaking</a:t>
              </a:r>
            </a:p>
          </p:txBody>
        </p:sp>
      </p:grpSp>
      <p:sp>
        <p:nvSpPr>
          <p:cNvPr id="44" name="Rectangle 43"/>
          <p:cNvSpPr/>
          <p:nvPr/>
        </p:nvSpPr>
        <p:spPr>
          <a:xfrm>
            <a:off x="0" y="-4763"/>
            <a:ext cx="9144000" cy="4603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nvGrpSpPr>
          <p:cNvPr id="5127" name="Group 34"/>
          <p:cNvGrpSpPr>
            <a:grpSpLocks/>
          </p:cNvGrpSpPr>
          <p:nvPr/>
        </p:nvGrpSpPr>
        <p:grpSpPr bwMode="auto">
          <a:xfrm>
            <a:off x="557213" y="357188"/>
            <a:ext cx="8229600" cy="928687"/>
            <a:chOff x="0" y="0"/>
            <a:chExt cx="8229599" cy="1055340"/>
          </a:xfrm>
        </p:grpSpPr>
        <p:sp>
          <p:nvSpPr>
            <p:cNvPr id="36" name="Rounded Rectangle 35"/>
            <p:cNvSpPr/>
            <p:nvPr/>
          </p:nvSpPr>
          <p:spPr>
            <a:xfrm>
              <a:off x="0" y="0"/>
              <a:ext cx="8229599" cy="10553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7" name="Rounded Rectangle 4"/>
            <p:cNvSpPr/>
            <p:nvPr/>
          </p:nvSpPr>
          <p:spPr>
            <a:xfrm>
              <a:off x="50800" y="52315"/>
              <a:ext cx="8127999" cy="876744"/>
            </a:xfrm>
            <a:prstGeom prst="rect">
              <a:avLst/>
            </a:prstGeom>
          </p:spPr>
          <p:style>
            <a:lnRef idx="0">
              <a:scrgbClr r="0" g="0" b="0"/>
            </a:lnRef>
            <a:fillRef idx="0">
              <a:scrgbClr r="0" g="0" b="0"/>
            </a:fillRef>
            <a:effectRef idx="0">
              <a:scrgbClr r="0" g="0" b="0"/>
            </a:effectRef>
            <a:fontRef idx="minor">
              <a:schemeClr val="lt1"/>
            </a:fontRef>
          </p:style>
          <p:txBody>
            <a:bodyPr lIns="167640" tIns="167640" rIns="167640" bIns="167640" spcCol="1270" anchor="ctr"/>
            <a:lstStyle/>
            <a:p>
              <a:pPr algn="ctr" defTabSz="1955800">
                <a:lnSpc>
                  <a:spcPct val="90000"/>
                </a:lnSpc>
                <a:spcAft>
                  <a:spcPct val="35000"/>
                </a:spcAft>
                <a:defRPr/>
              </a:pPr>
              <a:r>
                <a:rPr lang="en-US" sz="4400" dirty="0"/>
                <a:t> Nano- Fertilizers</a:t>
              </a:r>
              <a:endParaRPr lang="en-IN" sz="4400" dirty="0"/>
            </a:p>
          </p:txBody>
        </p:sp>
      </p:grpSp>
      <p:sp>
        <p:nvSpPr>
          <p:cNvPr id="5128" name="Rectangle 37"/>
          <p:cNvSpPr>
            <a:spLocks noChangeArrowheads="1"/>
          </p:cNvSpPr>
          <p:nvPr/>
        </p:nvSpPr>
        <p:spPr bwMode="auto">
          <a:xfrm>
            <a:off x="214313" y="1258888"/>
            <a:ext cx="8929687" cy="2170112"/>
          </a:xfrm>
          <a:prstGeom prst="rect">
            <a:avLst/>
          </a:prstGeom>
          <a:noFill/>
          <a:ln w="9525">
            <a:noFill/>
            <a:miter lim="800000"/>
            <a:headEnd/>
            <a:tailEnd/>
          </a:ln>
        </p:spPr>
        <p:txBody>
          <a:bodyPr>
            <a:spAutoFit/>
          </a:bodyPr>
          <a:lstStyle/>
          <a:p>
            <a:pPr algn="just">
              <a:lnSpc>
                <a:spcPct val="150000"/>
              </a:lnSpc>
            </a:pPr>
            <a:r>
              <a:rPr lang="en-IN">
                <a:latin typeface="Times New Roman" pitchFamily="18" charset="0"/>
                <a:cs typeface="Times New Roman" pitchFamily="18" charset="0"/>
              </a:rPr>
              <a:t>Nano-fertilizers “Nano fertilizers are synthesized or modified form of traditional fertilizers, fertilizers bulk materials or extracted from different vegetative or reproductive parts of the plant by different chemical, physical, mechanical or biological methods with the help of nanotechnology used to improve soil fertility, productivity and quality of agricultural produces. Nanoparticles can made from fully bulk materials (Brunnet  et al. 2006)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71472" y="-24"/>
          <a:ext cx="8229600"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987" name="Picture 2"/>
          <p:cNvPicPr>
            <a:picLocks noChangeAspect="1" noChangeArrowheads="1"/>
          </p:cNvPicPr>
          <p:nvPr/>
        </p:nvPicPr>
        <p:blipFill>
          <a:blip r:embed="rId6"/>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pic>
        <p:nvPicPr>
          <p:cNvPr id="41989" name="Picture 2" descr="E:\reprinta\AS paper1\FIG 6.jpg"/>
          <p:cNvPicPr>
            <a:picLocks noChangeAspect="1" noChangeArrowheads="1"/>
          </p:cNvPicPr>
          <p:nvPr/>
        </p:nvPicPr>
        <p:blipFill>
          <a:blip r:embed="rId7"/>
          <a:srcRect/>
          <a:stretch>
            <a:fillRect/>
          </a:stretch>
        </p:blipFill>
        <p:spPr bwMode="auto">
          <a:xfrm>
            <a:off x="71438" y="1071563"/>
            <a:ext cx="4357687" cy="4699000"/>
          </a:xfrm>
          <a:prstGeom prst="rect">
            <a:avLst/>
          </a:prstGeom>
          <a:noFill/>
          <a:ln w="9525">
            <a:noFill/>
            <a:miter lim="800000"/>
            <a:headEnd/>
            <a:tailEnd/>
          </a:ln>
        </p:spPr>
      </p:pic>
      <p:sp>
        <p:nvSpPr>
          <p:cNvPr id="41990" name="Rectangle 3"/>
          <p:cNvSpPr>
            <a:spLocks noChangeArrowheads="1"/>
          </p:cNvSpPr>
          <p:nvPr/>
        </p:nvSpPr>
        <p:spPr bwMode="auto">
          <a:xfrm>
            <a:off x="0" y="5786438"/>
            <a:ext cx="4286250" cy="646112"/>
          </a:xfrm>
          <a:prstGeom prst="rect">
            <a:avLst/>
          </a:prstGeom>
          <a:noFill/>
          <a:ln w="9525">
            <a:noFill/>
            <a:miter lim="800000"/>
            <a:headEnd/>
            <a:tailEnd/>
          </a:ln>
        </p:spPr>
        <p:txBody>
          <a:bodyPr anchor="ctr">
            <a:spAutoFit/>
          </a:bodyPr>
          <a:lstStyle/>
          <a:p>
            <a:pPr algn="ctr" eaLnBrk="0" hangingPunct="0"/>
            <a:r>
              <a:rPr lang="en-US" sz="1200" b="1">
                <a:latin typeface="Times New Roman" pitchFamily="18" charset="0"/>
                <a:cs typeface="Times New Roman" pitchFamily="18" charset="0"/>
              </a:rPr>
              <a:t>Microscopic studies of spore germination inhibition of BNP against (a) </a:t>
            </a:r>
            <a:r>
              <a:rPr lang="en-US" sz="1200" b="1" i="1">
                <a:latin typeface="Times New Roman" pitchFamily="18" charset="0"/>
                <a:cs typeface="Times New Roman" pitchFamily="18" charset="0"/>
              </a:rPr>
              <a:t>Fusarium</a:t>
            </a:r>
            <a:r>
              <a:rPr lang="en-US" sz="1200" b="1" i="1">
                <a:latin typeface="Times New Roman" pitchFamily="18" charset="0"/>
                <a:ea typeface="Calibri" pitchFamily="34" charset="0"/>
                <a:cs typeface="Times New Roman" pitchFamily="18" charset="0"/>
              </a:rPr>
              <a:t>solani </a:t>
            </a:r>
            <a:r>
              <a:rPr lang="en-US" sz="1200" b="1">
                <a:latin typeface="Times New Roman" pitchFamily="18" charset="0"/>
                <a:ea typeface="Calibri" pitchFamily="34" charset="0"/>
                <a:cs typeface="Times New Roman" pitchFamily="18" charset="0"/>
              </a:rPr>
              <a:t>(b) </a:t>
            </a:r>
            <a:r>
              <a:rPr lang="en-US" sz="1200" b="1" i="1">
                <a:latin typeface="Times New Roman" pitchFamily="18" charset="0"/>
                <a:ea typeface="Calibri" pitchFamily="34" charset="0"/>
                <a:cs typeface="Times New Roman" pitchFamily="18" charset="0"/>
              </a:rPr>
              <a:t>Alternaria </a:t>
            </a:r>
            <a:r>
              <a:rPr lang="en-US" sz="1200" b="1">
                <a:latin typeface="Times New Roman" pitchFamily="18" charset="0"/>
                <a:ea typeface="Calibri" pitchFamily="34" charset="0"/>
                <a:cs typeface="Times New Roman" pitchFamily="18" charset="0"/>
              </a:rPr>
              <a:t>sp. C = Control, T =Treatment (500 ppm).</a:t>
            </a:r>
            <a:endParaRPr lang="en-US"/>
          </a:p>
        </p:txBody>
      </p:sp>
      <p:graphicFrame>
        <p:nvGraphicFramePr>
          <p:cNvPr id="9" name="Table 8"/>
          <p:cNvGraphicFramePr>
            <a:graphicFrameLocks noGrp="1"/>
          </p:cNvGraphicFramePr>
          <p:nvPr/>
        </p:nvGraphicFramePr>
        <p:xfrm>
          <a:off x="4429125" y="1214438"/>
          <a:ext cx="4525963" cy="4206240"/>
        </p:xfrm>
        <a:graphic>
          <a:graphicData uri="http://schemas.openxmlformats.org/drawingml/2006/table">
            <a:tbl>
              <a:tblPr/>
              <a:tblGrid>
                <a:gridCol w="1000125"/>
                <a:gridCol w="1544638"/>
                <a:gridCol w="1981200"/>
              </a:tblGrid>
              <a:tr h="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Treatment </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BB59"/>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 inhibition Mycelia growth</a:t>
                      </a:r>
                      <a:r>
                        <a:rPr kumimoji="0" lang="en-US" sz="1200" b="1" i="1" u="none" strike="noStrike" cap="none" normalizeH="0" baseline="30000" smtClean="0">
                          <a:ln>
                            <a:noFill/>
                          </a:ln>
                          <a:solidFill>
                            <a:schemeClr val="tx1"/>
                          </a:solidFill>
                          <a:effectLst/>
                          <a:latin typeface="Times New Roman" pitchFamily="18" charset="0"/>
                          <a:cs typeface="Mangal" pitchFamily="18" charset="0"/>
                        </a:rPr>
                        <a:t>a</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BB59"/>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 inhibition Spore Germination</a:t>
                      </a:r>
                      <a:r>
                        <a:rPr kumimoji="0" lang="en-US" sz="1200" b="1" i="1" u="none" strike="noStrike" cap="none" normalizeH="0" baseline="30000" smtClean="0">
                          <a:ln>
                            <a:noFill/>
                          </a:ln>
                          <a:solidFill>
                            <a:schemeClr val="tx1"/>
                          </a:solidFill>
                          <a:effectLst/>
                          <a:latin typeface="Times New Roman" pitchFamily="18" charset="0"/>
                          <a:cs typeface="Mangal" pitchFamily="18" charset="0"/>
                        </a:rPr>
                        <a:t>a</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BB59"/>
                    </a:solidFill>
                  </a:tcPr>
                </a:tc>
              </a:tr>
              <a:tr h="0">
                <a:tc gridSpan="3">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F. solani</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c hMerge="1">
                  <a:txBody>
                    <a:bodyPr/>
                    <a:lstStyle/>
                    <a:p>
                      <a:endParaRPr lang="en-US"/>
                    </a:p>
                  </a:txBody>
                  <a:tcPr/>
                </a:tc>
                <a:tc hMerge="1">
                  <a:txBody>
                    <a:bodyPr/>
                    <a:lstStyle/>
                    <a:p>
                      <a:endParaRPr lang="en-US"/>
                    </a:p>
                  </a:txBody>
                  <a:tcPr/>
                </a:tc>
              </a:tr>
              <a:tr h="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Control</a:t>
                      </a:r>
                      <a:r>
                        <a:rPr kumimoji="0" lang="en-US" sz="1200" b="1" i="1" u="none" strike="noStrike" cap="none" normalizeH="0" baseline="30000" smtClean="0">
                          <a:ln>
                            <a:noFill/>
                          </a:ln>
                          <a:solidFill>
                            <a:schemeClr val="tx1"/>
                          </a:solidFill>
                          <a:effectLst/>
                          <a:latin typeface="Times New Roman" pitchFamily="18" charset="0"/>
                          <a:cs typeface="Mangal" pitchFamily="18" charset="0"/>
                        </a:rPr>
                        <a:t>d</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0.0D</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13.80±1.14</a:t>
                      </a:r>
                      <a:r>
                        <a:rPr kumimoji="0" lang="en-US" sz="1200" b="0" i="1" u="none" strike="noStrike" cap="none" normalizeH="0" baseline="-25000" smtClean="0">
                          <a:ln>
                            <a:noFill/>
                          </a:ln>
                          <a:solidFill>
                            <a:schemeClr val="tx1"/>
                          </a:solidFill>
                          <a:effectLst/>
                          <a:latin typeface="Times New Roman" pitchFamily="18" charset="0"/>
                          <a:cs typeface="Mangal" pitchFamily="18" charset="0"/>
                        </a:rPr>
                        <a:t> </a:t>
                      </a:r>
                      <a:r>
                        <a:rPr kumimoji="0" lang="en-US" sz="1200" b="0" i="1" u="none" strike="noStrike" cap="none" normalizeH="0" baseline="0" smtClean="0">
                          <a:ln>
                            <a:noFill/>
                          </a:ln>
                          <a:solidFill>
                            <a:schemeClr val="tx1"/>
                          </a:solidFill>
                          <a:effectLst/>
                          <a:latin typeface="Times New Roman" pitchFamily="18" charset="0"/>
                          <a:cs typeface="Mangal" pitchFamily="18" charset="0"/>
                        </a:rPr>
                        <a:t>D</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100 ppm</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30.36±0.39C</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65.04±1.70</a:t>
                      </a:r>
                      <a:r>
                        <a:rPr kumimoji="0" lang="en-US" sz="1200" b="0" i="1" u="none" strike="noStrike" cap="none" normalizeH="0" baseline="-25000" smtClean="0">
                          <a:ln>
                            <a:noFill/>
                          </a:ln>
                          <a:solidFill>
                            <a:schemeClr val="tx1"/>
                          </a:solidFill>
                          <a:effectLst/>
                          <a:latin typeface="Times New Roman" pitchFamily="18" charset="0"/>
                          <a:cs typeface="Mangal" pitchFamily="18" charset="0"/>
                        </a:rPr>
                        <a:t> </a:t>
                      </a:r>
                      <a:r>
                        <a:rPr kumimoji="0" lang="en-US" sz="1200" b="0" i="1" u="none" strike="noStrike" cap="none" normalizeH="0" baseline="0" smtClean="0">
                          <a:ln>
                            <a:noFill/>
                          </a:ln>
                          <a:solidFill>
                            <a:schemeClr val="tx1"/>
                          </a:solidFill>
                          <a:effectLst/>
                          <a:latin typeface="Times New Roman" pitchFamily="18" charset="0"/>
                          <a:cs typeface="Mangal" pitchFamily="18" charset="0"/>
                        </a:rPr>
                        <a:t>C</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r>
              <a:tr h="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300 ppm</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49.97±0.81B</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75.57±0.55</a:t>
                      </a:r>
                      <a:r>
                        <a:rPr kumimoji="0" lang="en-US" sz="1200" b="0" i="1" u="none" strike="noStrike" cap="none" normalizeH="0" baseline="-25000" smtClean="0">
                          <a:ln>
                            <a:noFill/>
                          </a:ln>
                          <a:solidFill>
                            <a:schemeClr val="tx1"/>
                          </a:solidFill>
                          <a:effectLst/>
                          <a:latin typeface="Times New Roman" pitchFamily="18" charset="0"/>
                          <a:cs typeface="Mangal" pitchFamily="18" charset="0"/>
                        </a:rPr>
                        <a:t> </a:t>
                      </a:r>
                      <a:r>
                        <a:rPr kumimoji="0" lang="en-US" sz="1200" b="0" i="1" u="none" strike="noStrike" cap="none" normalizeH="0" baseline="0" smtClean="0">
                          <a:ln>
                            <a:noFill/>
                          </a:ln>
                          <a:solidFill>
                            <a:schemeClr val="tx1"/>
                          </a:solidFill>
                          <a:effectLst/>
                          <a:latin typeface="Times New Roman" pitchFamily="18" charset="0"/>
                          <a:cs typeface="Mangal" pitchFamily="18" charset="0"/>
                        </a:rPr>
                        <a:t>B</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500 ppm</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61.5±0.34A</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90.15±1.8</a:t>
                      </a:r>
                      <a:r>
                        <a:rPr kumimoji="0" lang="en-US" sz="1200" b="0" i="1" u="none" strike="noStrike" cap="none" normalizeH="0" baseline="-25000" smtClean="0">
                          <a:ln>
                            <a:noFill/>
                          </a:ln>
                          <a:solidFill>
                            <a:schemeClr val="tx1"/>
                          </a:solidFill>
                          <a:effectLst/>
                          <a:latin typeface="Times New Roman" pitchFamily="18" charset="0"/>
                          <a:cs typeface="Mangal" pitchFamily="18" charset="0"/>
                        </a:rPr>
                        <a:t> </a:t>
                      </a:r>
                      <a:r>
                        <a:rPr kumimoji="0" lang="en-US" sz="1200" b="0" i="1" u="none" strike="noStrike" cap="none" normalizeH="0" baseline="0" smtClean="0">
                          <a:ln>
                            <a:noFill/>
                          </a:ln>
                          <a:solidFill>
                            <a:schemeClr val="tx1"/>
                          </a:solidFill>
                          <a:effectLst/>
                          <a:latin typeface="Times New Roman" pitchFamily="18" charset="0"/>
                          <a:cs typeface="Mangal" pitchFamily="18" charset="0"/>
                        </a:rPr>
                        <a:t>A</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r>
              <a:tr h="0">
                <a:tc gridSpan="3">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Alternaria sp.</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Control</a:t>
                      </a:r>
                      <a:r>
                        <a:rPr kumimoji="0" lang="en-US" sz="1200" b="1" i="1" u="none" strike="noStrike" cap="none" normalizeH="0" baseline="30000" smtClean="0">
                          <a:ln>
                            <a:noFill/>
                          </a:ln>
                          <a:solidFill>
                            <a:schemeClr val="tx1"/>
                          </a:solidFill>
                          <a:effectLst/>
                          <a:latin typeface="Times New Roman" pitchFamily="18" charset="0"/>
                          <a:cs typeface="Mangal" pitchFamily="18" charset="0"/>
                        </a:rPr>
                        <a:t>d</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0.0D</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13.80±0.95</a:t>
                      </a:r>
                      <a:r>
                        <a:rPr kumimoji="0" lang="en-US" sz="1200" b="0" i="1" u="none" strike="noStrike" cap="none" normalizeH="0" baseline="-25000" smtClean="0">
                          <a:ln>
                            <a:noFill/>
                          </a:ln>
                          <a:solidFill>
                            <a:schemeClr val="tx1"/>
                          </a:solidFill>
                          <a:effectLst/>
                          <a:latin typeface="Times New Roman" pitchFamily="18" charset="0"/>
                          <a:cs typeface="Mangal" pitchFamily="18" charset="0"/>
                        </a:rPr>
                        <a:t> </a:t>
                      </a:r>
                      <a:r>
                        <a:rPr kumimoji="0" lang="en-US" sz="1200" b="0" i="1" u="none" strike="noStrike" cap="none" normalizeH="0" baseline="0" smtClean="0">
                          <a:ln>
                            <a:noFill/>
                          </a:ln>
                          <a:solidFill>
                            <a:schemeClr val="tx1"/>
                          </a:solidFill>
                          <a:effectLst/>
                          <a:latin typeface="Times New Roman" pitchFamily="18" charset="0"/>
                          <a:cs typeface="Mangal" pitchFamily="18" charset="0"/>
                        </a:rPr>
                        <a:t>D</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r>
              <a:tr h="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100 ppm</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30.21±0.83C</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65.04±0.57</a:t>
                      </a:r>
                      <a:r>
                        <a:rPr kumimoji="0" lang="en-US" sz="1200" b="0" i="1" u="none" strike="noStrike" cap="none" normalizeH="0" baseline="-25000" smtClean="0">
                          <a:ln>
                            <a:noFill/>
                          </a:ln>
                          <a:solidFill>
                            <a:schemeClr val="tx1"/>
                          </a:solidFill>
                          <a:effectLst/>
                          <a:latin typeface="Times New Roman" pitchFamily="18" charset="0"/>
                          <a:cs typeface="Mangal" pitchFamily="18" charset="0"/>
                        </a:rPr>
                        <a:t> </a:t>
                      </a:r>
                      <a:r>
                        <a:rPr kumimoji="0" lang="en-US" sz="1200" b="0" i="1" u="none" strike="noStrike" cap="none" normalizeH="0" baseline="0" smtClean="0">
                          <a:ln>
                            <a:noFill/>
                          </a:ln>
                          <a:solidFill>
                            <a:schemeClr val="tx1"/>
                          </a:solidFill>
                          <a:effectLst/>
                          <a:latin typeface="Times New Roman" pitchFamily="18" charset="0"/>
                          <a:cs typeface="Mangal" pitchFamily="18" charset="0"/>
                        </a:rPr>
                        <a:t>C</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300 ppm</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48.51±1.34B</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75.57±1.25</a:t>
                      </a:r>
                      <a:r>
                        <a:rPr kumimoji="0" lang="en-US" sz="1200" b="0" i="1" u="none" strike="noStrike" cap="none" normalizeH="0" baseline="-25000" smtClean="0">
                          <a:ln>
                            <a:noFill/>
                          </a:ln>
                          <a:solidFill>
                            <a:schemeClr val="tx1"/>
                          </a:solidFill>
                          <a:effectLst/>
                          <a:latin typeface="Times New Roman" pitchFamily="18" charset="0"/>
                          <a:cs typeface="Mangal" pitchFamily="18" charset="0"/>
                        </a:rPr>
                        <a:t> </a:t>
                      </a:r>
                      <a:r>
                        <a:rPr kumimoji="0" lang="en-US" sz="1200" b="0" i="1" u="none" strike="noStrike" cap="none" normalizeH="0" baseline="0" smtClean="0">
                          <a:ln>
                            <a:noFill/>
                          </a:ln>
                          <a:solidFill>
                            <a:schemeClr val="tx1"/>
                          </a:solidFill>
                          <a:effectLst/>
                          <a:latin typeface="Times New Roman" pitchFamily="18" charset="0"/>
                          <a:cs typeface="Mangal" pitchFamily="18" charset="0"/>
                        </a:rPr>
                        <a:t>B</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r>
              <a:tr h="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500 ppm</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58.81±0.92A</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90.15±2.37</a:t>
                      </a:r>
                      <a:r>
                        <a:rPr kumimoji="0" lang="en-US" sz="1200" b="0" i="1" u="none" strike="noStrike" cap="none" normalizeH="0" baseline="-25000" smtClean="0">
                          <a:ln>
                            <a:noFill/>
                          </a:ln>
                          <a:solidFill>
                            <a:schemeClr val="tx1"/>
                          </a:solidFill>
                          <a:effectLst/>
                          <a:latin typeface="Times New Roman" pitchFamily="18" charset="0"/>
                          <a:cs typeface="Mangal" pitchFamily="18" charset="0"/>
                        </a:rPr>
                        <a:t> </a:t>
                      </a:r>
                      <a:r>
                        <a:rPr kumimoji="0" lang="en-US" sz="1200" b="0" i="1" u="none" strike="noStrike" cap="none" normalizeH="0" baseline="0" smtClean="0">
                          <a:ln>
                            <a:noFill/>
                          </a:ln>
                          <a:solidFill>
                            <a:schemeClr val="tx1"/>
                          </a:solidFill>
                          <a:effectLst/>
                          <a:latin typeface="Times New Roman" pitchFamily="18" charset="0"/>
                          <a:cs typeface="Mangal" pitchFamily="18" charset="0"/>
                        </a:rPr>
                        <a:t>A</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3">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F. oxysporum</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c hMerge="1">
                  <a:txBody>
                    <a:bodyPr/>
                    <a:lstStyle/>
                    <a:p>
                      <a:endParaRPr lang="en-US"/>
                    </a:p>
                  </a:txBody>
                  <a:tcPr/>
                </a:tc>
                <a:tc hMerge="1">
                  <a:txBody>
                    <a:bodyPr/>
                    <a:lstStyle/>
                    <a:p>
                      <a:endParaRPr lang="en-US"/>
                    </a:p>
                  </a:txBody>
                  <a:tcPr/>
                </a:tc>
              </a:tr>
              <a:tr h="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Control</a:t>
                      </a:r>
                      <a:r>
                        <a:rPr kumimoji="0" lang="en-US" sz="1200" b="1" i="1" u="none" strike="noStrike" cap="none" normalizeH="0" baseline="30000" smtClean="0">
                          <a:ln>
                            <a:noFill/>
                          </a:ln>
                          <a:solidFill>
                            <a:schemeClr val="tx1"/>
                          </a:solidFill>
                          <a:effectLst/>
                          <a:latin typeface="Times New Roman" pitchFamily="18" charset="0"/>
                          <a:cs typeface="Mangal" pitchFamily="18" charset="0"/>
                        </a:rPr>
                        <a:t>d</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0.0 E</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NA</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10 ppm</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20.07 ± 0.64 D</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NA</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r>
              <a:tr h="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25 ppm</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25.71 ± 0.82C</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NA</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50 ppm</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30.05 ± 0.99B</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NA</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r>
              <a:tr h="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100 ppm</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33.1 ± 1.08B</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NA</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500 ppm</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69.78 ± 0.34A</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NA</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ED5"/>
                    </a:solidFill>
                  </a:tcPr>
                </a:tc>
              </a:tr>
              <a:tr h="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Mangal" pitchFamily="18" charset="0"/>
                        </a:rPr>
                        <a:t>1000 ppm</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73.36 ± 0.80A</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Mangal" pitchFamily="18" charset="0"/>
                        </a:rPr>
                        <a:t>NA</a:t>
                      </a:r>
                      <a:endParaRPr kumimoji="0" lang="en-US" sz="1100" b="0" i="0" u="none" strike="noStrike" cap="none" normalizeH="0" baseline="0" smtClean="0">
                        <a:ln>
                          <a:noFill/>
                        </a:ln>
                        <a:solidFill>
                          <a:schemeClr val="tx1"/>
                        </a:solidFill>
                        <a:effectLst/>
                        <a:latin typeface="Calibri" pitchFamily="34" charset="0"/>
                        <a:cs typeface="Mangal"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2073" name="Rectangle 9"/>
          <p:cNvSpPr>
            <a:spLocks noChangeArrowheads="1"/>
          </p:cNvSpPr>
          <p:nvPr/>
        </p:nvSpPr>
        <p:spPr bwMode="auto">
          <a:xfrm>
            <a:off x="4357688" y="5500688"/>
            <a:ext cx="4786312" cy="1016000"/>
          </a:xfrm>
          <a:prstGeom prst="rect">
            <a:avLst/>
          </a:prstGeom>
          <a:noFill/>
          <a:ln w="9525">
            <a:noFill/>
            <a:miter lim="800000"/>
            <a:headEnd/>
            <a:tailEnd/>
          </a:ln>
        </p:spPr>
        <p:txBody>
          <a:bodyPr>
            <a:spAutoFit/>
          </a:bodyPr>
          <a:lstStyle/>
          <a:p>
            <a:r>
              <a:rPr lang="en-IN" sz="1200" b="1">
                <a:latin typeface="Times New Roman" pitchFamily="18" charset="0"/>
                <a:cs typeface="Times New Roman" pitchFamily="18" charset="0"/>
              </a:rPr>
              <a:t>Each value is mean of 3 replicates from 2 experiments. Mean ± SE followed by same letter in column of each treatment is not significant difference at p = 0.05 by Tukey–Kramer HSD test, % inhibition rate was calculated compared to the germination of the control (0%). </a:t>
            </a:r>
            <a:r>
              <a:rPr lang="en-US" sz="1200" b="1" baseline="30000">
                <a:latin typeface="Times New Roman" pitchFamily="18" charset="0"/>
                <a:cs typeface="Times New Roman" pitchFamily="18" charset="0"/>
              </a:rPr>
              <a:t>d</a:t>
            </a:r>
            <a:r>
              <a:rPr lang="en-US" sz="1200" b="1">
                <a:latin typeface="Times New Roman" pitchFamily="18" charset="0"/>
                <a:cs typeface="Times New Roman" pitchFamily="18" charset="0"/>
              </a:rPr>
              <a:t>Control without any formulation.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3011" name="Picture 2"/>
          <p:cNvPicPr>
            <a:picLocks noChangeAspect="1" noChangeArrowheads="1"/>
          </p:cNvPicPr>
          <p:nvPr/>
        </p:nvPicPr>
        <p:blipFill>
          <a:blip r:embed="rId6"/>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43014" name="Picture 8"/>
          <p:cNvPicPr>
            <a:picLocks noChangeAspect="1" noChangeArrowheads="1"/>
          </p:cNvPicPr>
          <p:nvPr/>
        </p:nvPicPr>
        <p:blipFill>
          <a:blip r:embed="rId7"/>
          <a:srcRect/>
          <a:stretch>
            <a:fillRect/>
          </a:stretch>
        </p:blipFill>
        <p:spPr bwMode="auto">
          <a:xfrm>
            <a:off x="428625" y="1500188"/>
            <a:ext cx="4376738" cy="4500562"/>
          </a:xfrm>
          <a:prstGeom prst="rect">
            <a:avLst/>
          </a:prstGeom>
          <a:noFill/>
          <a:ln w="9525">
            <a:noFill/>
            <a:miter lim="800000"/>
            <a:headEnd/>
            <a:tailEnd/>
          </a:ln>
        </p:spPr>
      </p:pic>
      <p:pic>
        <p:nvPicPr>
          <p:cNvPr id="43015" name="Picture 9"/>
          <p:cNvPicPr>
            <a:picLocks noChangeAspect="1" noChangeArrowheads="1"/>
          </p:cNvPicPr>
          <p:nvPr/>
        </p:nvPicPr>
        <p:blipFill>
          <a:blip r:embed="rId8"/>
          <a:srcRect/>
          <a:stretch>
            <a:fillRect/>
          </a:stretch>
        </p:blipFill>
        <p:spPr bwMode="auto">
          <a:xfrm>
            <a:off x="4572000" y="2214563"/>
            <a:ext cx="4776788" cy="264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4035" name="Picture 2"/>
          <p:cNvPicPr>
            <a:picLocks noChangeAspect="1" noChangeArrowheads="1"/>
          </p:cNvPicPr>
          <p:nvPr/>
        </p:nvPicPr>
        <p:blipFill>
          <a:blip r:embed="rId6"/>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44038" name="Picture 8"/>
          <p:cNvPicPr>
            <a:picLocks noChangeAspect="1" noChangeArrowheads="1"/>
          </p:cNvPicPr>
          <p:nvPr/>
        </p:nvPicPr>
        <p:blipFill>
          <a:blip r:embed="rId7"/>
          <a:srcRect/>
          <a:stretch>
            <a:fillRect/>
          </a:stretch>
        </p:blipFill>
        <p:spPr bwMode="auto">
          <a:xfrm>
            <a:off x="1828800" y="1471613"/>
            <a:ext cx="5486400" cy="460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71472" y="285728"/>
          <a:ext cx="8229600"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5059" name="Picture 2"/>
          <p:cNvPicPr>
            <a:picLocks noChangeAspect="1" noChangeArrowheads="1"/>
          </p:cNvPicPr>
          <p:nvPr/>
        </p:nvPicPr>
        <p:blipFill>
          <a:blip r:embed="rId6"/>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45062" name="Picture 2"/>
          <p:cNvPicPr>
            <a:picLocks noChangeAspect="1" noChangeArrowheads="1"/>
          </p:cNvPicPr>
          <p:nvPr/>
        </p:nvPicPr>
        <p:blipFill>
          <a:blip r:embed="rId7"/>
          <a:srcRect/>
          <a:stretch>
            <a:fillRect/>
          </a:stretch>
        </p:blipFill>
        <p:spPr bwMode="auto">
          <a:xfrm>
            <a:off x="2357438" y="1357313"/>
            <a:ext cx="4143375" cy="4076700"/>
          </a:xfrm>
          <a:prstGeom prst="rect">
            <a:avLst/>
          </a:prstGeom>
          <a:noFill/>
          <a:ln w="9525">
            <a:noFill/>
            <a:miter lim="800000"/>
            <a:headEnd/>
            <a:tailEnd/>
          </a:ln>
        </p:spPr>
      </p:pic>
      <p:sp>
        <p:nvSpPr>
          <p:cNvPr id="45063" name="TextBox 10"/>
          <p:cNvSpPr txBox="1">
            <a:spLocks noChangeArrowheads="1"/>
          </p:cNvSpPr>
          <p:nvPr/>
        </p:nvSpPr>
        <p:spPr bwMode="auto">
          <a:xfrm>
            <a:off x="214313" y="5500688"/>
            <a:ext cx="8643937" cy="369887"/>
          </a:xfrm>
          <a:prstGeom prst="rect">
            <a:avLst/>
          </a:prstGeom>
          <a:noFill/>
          <a:ln w="9525">
            <a:noFill/>
            <a:miter lim="800000"/>
            <a:headEnd/>
            <a:tailEnd/>
          </a:ln>
        </p:spPr>
        <p:txBody>
          <a:bodyPr>
            <a:spAutoFit/>
          </a:bodyPr>
          <a:lstStyle/>
          <a:p>
            <a:pPr algn="ctr"/>
            <a:r>
              <a:rPr lang="en-US">
                <a:latin typeface="Calibri" pitchFamily="34" charset="0"/>
              </a:rPr>
              <a:t>Antiviral activities of silver nanoparticles (50 mg/l) on SHRV using Gaur as a host system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2"/>
          <a:srcRect/>
          <a:stretch>
            <a:fillRect/>
          </a:stretch>
        </p:blipFill>
        <p:spPr bwMode="auto">
          <a:xfrm>
            <a:off x="273050" y="1071563"/>
            <a:ext cx="4084638" cy="4795837"/>
          </a:xfrm>
          <a:prstGeom prst="rect">
            <a:avLst/>
          </a:prstGeom>
          <a:noFill/>
          <a:ln w="9525">
            <a:noFill/>
            <a:miter lim="800000"/>
            <a:headEnd/>
            <a:tailEnd/>
          </a:ln>
        </p:spPr>
      </p:pic>
      <p:pic>
        <p:nvPicPr>
          <p:cNvPr id="46083" name="Picture 4"/>
          <p:cNvPicPr>
            <a:picLocks noChangeAspect="1" noChangeArrowheads="1"/>
          </p:cNvPicPr>
          <p:nvPr/>
        </p:nvPicPr>
        <p:blipFill>
          <a:blip r:embed="rId3"/>
          <a:srcRect/>
          <a:stretch>
            <a:fillRect/>
          </a:stretch>
        </p:blipFill>
        <p:spPr bwMode="auto">
          <a:xfrm>
            <a:off x="4572000" y="1428750"/>
            <a:ext cx="4156075" cy="4130675"/>
          </a:xfrm>
          <a:prstGeom prst="rect">
            <a:avLst/>
          </a:prstGeom>
          <a:noFill/>
          <a:ln w="9525">
            <a:noFill/>
            <a:miter lim="800000"/>
            <a:headEnd/>
            <a:tailEnd/>
          </a:ln>
        </p:spPr>
      </p:pic>
      <p:sp>
        <p:nvSpPr>
          <p:cNvPr id="46084" name="TextBox 3"/>
          <p:cNvSpPr txBox="1">
            <a:spLocks noChangeArrowheads="1"/>
          </p:cNvSpPr>
          <p:nvPr/>
        </p:nvSpPr>
        <p:spPr bwMode="auto">
          <a:xfrm>
            <a:off x="601663" y="5786438"/>
            <a:ext cx="3613150" cy="369887"/>
          </a:xfrm>
          <a:prstGeom prst="rect">
            <a:avLst/>
          </a:prstGeom>
          <a:noFill/>
          <a:ln w="9525">
            <a:noFill/>
            <a:miter lim="800000"/>
            <a:headEnd/>
            <a:tailEnd/>
          </a:ln>
        </p:spPr>
        <p:txBody>
          <a:bodyPr>
            <a:spAutoFit/>
          </a:bodyPr>
          <a:lstStyle/>
          <a:p>
            <a:r>
              <a:rPr lang="en-US">
                <a:latin typeface="Calibri" pitchFamily="34" charset="0"/>
              </a:rPr>
              <a:t>TEM micrograph of SHRV Virus</a:t>
            </a:r>
          </a:p>
        </p:txBody>
      </p:sp>
      <p:sp>
        <p:nvSpPr>
          <p:cNvPr id="46085" name="TextBox 4"/>
          <p:cNvSpPr txBox="1">
            <a:spLocks noChangeArrowheads="1"/>
          </p:cNvSpPr>
          <p:nvPr/>
        </p:nvSpPr>
        <p:spPr bwMode="auto">
          <a:xfrm>
            <a:off x="4714875" y="5572125"/>
            <a:ext cx="4214813" cy="646113"/>
          </a:xfrm>
          <a:prstGeom prst="rect">
            <a:avLst/>
          </a:prstGeom>
          <a:noFill/>
          <a:ln w="9525">
            <a:noFill/>
            <a:miter lim="800000"/>
            <a:headEnd/>
            <a:tailEnd/>
          </a:ln>
        </p:spPr>
        <p:txBody>
          <a:bodyPr>
            <a:spAutoFit/>
          </a:bodyPr>
          <a:lstStyle/>
          <a:p>
            <a:pPr algn="ctr"/>
            <a:r>
              <a:rPr lang="en-US">
                <a:latin typeface="Calibri" pitchFamily="34" charset="0"/>
              </a:rPr>
              <a:t>TEM micrograph of SHRV along with</a:t>
            </a:r>
          </a:p>
          <a:p>
            <a:pPr algn="ctr"/>
            <a:r>
              <a:rPr lang="en-US">
                <a:latin typeface="Calibri" pitchFamily="34" charset="0"/>
              </a:rPr>
              <a:t> Silver nanoparticles (50mg/l)</a:t>
            </a:r>
          </a:p>
        </p:txBody>
      </p:sp>
      <p:pic>
        <p:nvPicPr>
          <p:cNvPr id="46086" name="Picture 2"/>
          <p:cNvPicPr>
            <a:picLocks noChangeAspect="1" noChangeArrowheads="1"/>
          </p:cNvPicPr>
          <p:nvPr/>
        </p:nvPicPr>
        <p:blipFill>
          <a:blip r:embed="rId4"/>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nvGraphicFramePr>
        <p:xfrm>
          <a:off x="571472" y="71414"/>
          <a:ext cx="8229600" cy="10715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47109" name="Picture 1"/>
          <p:cNvPicPr>
            <a:picLocks noChangeAspect="1" noChangeArrowheads="1"/>
          </p:cNvPicPr>
          <p:nvPr/>
        </p:nvPicPr>
        <p:blipFill>
          <a:blip r:embed="rId3"/>
          <a:srcRect/>
          <a:stretch>
            <a:fillRect/>
          </a:stretch>
        </p:blipFill>
        <p:spPr bwMode="auto">
          <a:xfrm>
            <a:off x="1809750" y="4763"/>
            <a:ext cx="5405438" cy="621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5"/>
          <p:cNvSpPr>
            <a:spLocks noGrp="1"/>
          </p:cNvSpPr>
          <p:nvPr>
            <p:ph idx="1"/>
          </p:nvPr>
        </p:nvSpPr>
        <p:spPr>
          <a:xfrm>
            <a:off x="0" y="1285875"/>
            <a:ext cx="9144000" cy="5980113"/>
          </a:xfrm>
        </p:spPr>
        <p:txBody>
          <a:bodyPr/>
          <a:lstStyle/>
          <a:p>
            <a:pPr algn="just">
              <a:lnSpc>
                <a:spcPct val="120000"/>
              </a:lnSpc>
            </a:pPr>
            <a:r>
              <a:rPr lang="en-US" sz="2000" smtClean="0">
                <a:latin typeface="Times New Roman" pitchFamily="18" charset="0"/>
                <a:cs typeface="Times New Roman" pitchFamily="18" charset="0"/>
              </a:rPr>
              <a:t>Conventional farming practices are becoming increasingly inadequate, coupled with increasing demands of the terrestrial ecosystem.</a:t>
            </a:r>
          </a:p>
          <a:p>
            <a:pPr algn="just">
              <a:lnSpc>
                <a:spcPct val="120000"/>
              </a:lnSpc>
            </a:pPr>
            <a:r>
              <a:rPr lang="en-US" sz="2000" smtClean="0">
                <a:latin typeface="Times New Roman" pitchFamily="18" charset="0"/>
                <a:cs typeface="Times New Roman" pitchFamily="18" charset="0"/>
              </a:rPr>
              <a:t>Adoption of new technologies is crucial if production is to be increased to match the demands for food, fodder and fiber.</a:t>
            </a:r>
          </a:p>
          <a:p>
            <a:pPr algn="just">
              <a:lnSpc>
                <a:spcPct val="120000"/>
              </a:lnSpc>
            </a:pPr>
            <a:r>
              <a:rPr lang="en-US" sz="2000" smtClean="0">
                <a:latin typeface="Times New Roman" pitchFamily="18" charset="0"/>
                <a:cs typeface="Times New Roman" pitchFamily="18" charset="0"/>
              </a:rPr>
              <a:t>Nanotechnology guarantees a breakthrough in; </a:t>
            </a:r>
          </a:p>
          <a:p>
            <a:pPr lvl="1" algn="just">
              <a:lnSpc>
                <a:spcPct val="120000"/>
              </a:lnSpc>
              <a:buFont typeface="Arial" pitchFamily="34" charset="0"/>
              <a:buChar char="•"/>
            </a:pPr>
            <a:r>
              <a:rPr lang="en-US" sz="2000" smtClean="0">
                <a:latin typeface="Times New Roman" pitchFamily="18" charset="0"/>
                <a:cs typeface="Times New Roman" pitchFamily="18" charset="0"/>
              </a:rPr>
              <a:t>Improve the nutrient use efficiency through nanoformulation of fertilizers, </a:t>
            </a:r>
          </a:p>
          <a:p>
            <a:pPr lvl="1" algn="just">
              <a:lnSpc>
                <a:spcPct val="120000"/>
              </a:lnSpc>
              <a:buFont typeface="Arial" pitchFamily="34" charset="0"/>
              <a:buChar char="•"/>
            </a:pPr>
            <a:r>
              <a:rPr lang="en-US" sz="2000" smtClean="0">
                <a:latin typeface="Times New Roman" pitchFamily="18" charset="0"/>
                <a:cs typeface="Times New Roman" pitchFamily="18" charset="0"/>
              </a:rPr>
              <a:t>Breaking yield and nutritional quality barriers through bionanotechnology, </a:t>
            </a:r>
          </a:p>
          <a:p>
            <a:pPr lvl="1" algn="just">
              <a:lnSpc>
                <a:spcPct val="120000"/>
              </a:lnSpc>
              <a:buFont typeface="Arial" pitchFamily="34" charset="0"/>
              <a:buChar char="•"/>
            </a:pPr>
            <a:r>
              <a:rPr lang="en-US" sz="2000" smtClean="0">
                <a:latin typeface="Times New Roman" pitchFamily="18" charset="0"/>
                <a:cs typeface="Times New Roman" pitchFamily="18" charset="0"/>
              </a:rPr>
              <a:t>Surveillance and control of pests and diseases,</a:t>
            </a:r>
          </a:p>
          <a:p>
            <a:pPr lvl="1" algn="just">
              <a:lnSpc>
                <a:spcPct val="120000"/>
              </a:lnSpc>
              <a:buFont typeface="Arial" pitchFamily="34" charset="0"/>
              <a:buChar char="•"/>
            </a:pPr>
            <a:r>
              <a:rPr lang="en-US" sz="2000" smtClean="0">
                <a:latin typeface="Times New Roman" pitchFamily="18" charset="0"/>
                <a:cs typeface="Times New Roman" pitchFamily="18" charset="0"/>
              </a:rPr>
              <a:t>However, requires a detailed understanding of science, as well as fabrication and material technology, in combination with knowledge of the agricultural production system. For it to flourish, continuous funding and understanding on the part of policy makers and science administrators, along with reasonable expectations, would be crucial for this promising field.</a:t>
            </a:r>
          </a:p>
          <a:p>
            <a:pPr lvl="1" algn="just">
              <a:lnSpc>
                <a:spcPct val="120000"/>
              </a:lnSpc>
              <a:buFont typeface="Arial" pitchFamily="34" charset="0"/>
              <a:buChar char="•"/>
            </a:pPr>
            <a:endParaRPr lang="en-US" sz="2000" smtClean="0">
              <a:latin typeface="Times New Roman" pitchFamily="18" charset="0"/>
              <a:cs typeface="Times New Roman" pitchFamily="18" charset="0"/>
            </a:endParaRPr>
          </a:p>
          <a:p>
            <a:pPr algn="just">
              <a:lnSpc>
                <a:spcPct val="120000"/>
              </a:lnSpc>
            </a:pPr>
            <a:endParaRPr lang="en-US" sz="1400" b="1" smtClean="0">
              <a:latin typeface="Times New Roman" pitchFamily="18" charset="0"/>
              <a:cs typeface="Times New Roman" pitchFamily="18" charset="0"/>
            </a:endParaRPr>
          </a:p>
          <a:p>
            <a:pPr>
              <a:lnSpc>
                <a:spcPct val="120000"/>
              </a:lnSpc>
            </a:pPr>
            <a:endParaRPr lang="en-IN" smtClean="0"/>
          </a:p>
        </p:txBody>
      </p:sp>
      <p:sp>
        <p:nvSpPr>
          <p:cNvPr id="3" name="Slide Number Placeholder 2"/>
          <p:cNvSpPr>
            <a:spLocks noGrp="1"/>
          </p:cNvSpPr>
          <p:nvPr>
            <p:ph type="sldNum" sz="quarter" idx="12"/>
          </p:nvPr>
        </p:nvSpPr>
        <p:spPr/>
        <p:txBody>
          <a:bodyPr/>
          <a:lstStyle/>
          <a:p>
            <a:pPr>
              <a:defRPr/>
            </a:pPr>
            <a:fld id="{7E843738-457B-436E-B546-9D1D0577B2FB}" type="slidenum">
              <a:rPr lang="en-US" smtClean="0"/>
              <a:pPr>
                <a:defRPr/>
              </a:pPr>
              <a:t>46</a:t>
            </a:fld>
            <a:endParaRPr lang="en-US" dirty="0"/>
          </a:p>
        </p:txBody>
      </p:sp>
      <p:grpSp>
        <p:nvGrpSpPr>
          <p:cNvPr id="48132" name="Group 3"/>
          <p:cNvGrpSpPr>
            <a:grpSpLocks/>
          </p:cNvGrpSpPr>
          <p:nvPr/>
        </p:nvGrpSpPr>
        <p:grpSpPr bwMode="auto">
          <a:xfrm>
            <a:off x="500063" y="214313"/>
            <a:ext cx="8229600" cy="1055687"/>
            <a:chOff x="0" y="16229"/>
            <a:chExt cx="8229600" cy="1055340"/>
          </a:xfrm>
        </p:grpSpPr>
        <p:sp>
          <p:nvSpPr>
            <p:cNvPr id="5" name="Rounded Rectangle 4"/>
            <p:cNvSpPr/>
            <p:nvPr/>
          </p:nvSpPr>
          <p:spPr>
            <a:xfrm>
              <a:off x="0" y="16229"/>
              <a:ext cx="8229600" cy="10553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 name="Rounded Rectangle 4"/>
            <p:cNvSpPr/>
            <p:nvPr/>
          </p:nvSpPr>
          <p:spPr>
            <a:xfrm>
              <a:off x="50800" y="67012"/>
              <a:ext cx="8128000" cy="953773"/>
            </a:xfrm>
            <a:prstGeom prst="rect">
              <a:avLst/>
            </a:prstGeom>
          </p:spPr>
          <p:style>
            <a:lnRef idx="0">
              <a:scrgbClr r="0" g="0" b="0"/>
            </a:lnRef>
            <a:fillRef idx="0">
              <a:scrgbClr r="0" g="0" b="0"/>
            </a:fillRef>
            <a:effectRef idx="0">
              <a:scrgbClr r="0" g="0" b="0"/>
            </a:effectRef>
            <a:fontRef idx="minor">
              <a:schemeClr val="lt1"/>
            </a:fontRef>
          </p:style>
          <p:txBody>
            <a:bodyPr lIns="167640" tIns="167640" rIns="167640" bIns="167640" spcCol="1270" anchor="ctr"/>
            <a:lstStyle/>
            <a:p>
              <a:pPr algn="ctr" defTabSz="1955800">
                <a:lnSpc>
                  <a:spcPct val="90000"/>
                </a:lnSpc>
                <a:spcAft>
                  <a:spcPct val="35000"/>
                </a:spcAft>
                <a:defRPr/>
              </a:pPr>
              <a:r>
                <a:rPr lang="en-IN" sz="4400" dirty="0"/>
                <a:t>Conclusion</a:t>
              </a: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00034" y="214290"/>
          <a:ext cx="8229600"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9155" name="Picture 2"/>
          <p:cNvPicPr>
            <a:picLocks noChangeAspect="1" noChangeArrowheads="1"/>
          </p:cNvPicPr>
          <p:nvPr/>
        </p:nvPicPr>
        <p:blipFill>
          <a:blip r:embed="rId6"/>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49158" name="Rectangle 8"/>
          <p:cNvSpPr>
            <a:spLocks noChangeArrowheads="1"/>
          </p:cNvSpPr>
          <p:nvPr/>
        </p:nvSpPr>
        <p:spPr bwMode="auto">
          <a:xfrm>
            <a:off x="285750" y="3214688"/>
            <a:ext cx="2001838" cy="369887"/>
          </a:xfrm>
          <a:prstGeom prst="rect">
            <a:avLst/>
          </a:prstGeom>
          <a:noFill/>
          <a:ln w="9525">
            <a:noFill/>
            <a:miter lim="800000"/>
            <a:headEnd/>
            <a:tailEnd/>
          </a:ln>
        </p:spPr>
        <p:txBody>
          <a:bodyPr wrap="none">
            <a:spAutoFit/>
          </a:bodyPr>
          <a:lstStyle/>
          <a:p>
            <a:r>
              <a:rPr lang="en-IN" b="1">
                <a:latin typeface="Times New Roman" pitchFamily="18" charset="0"/>
                <a:cs typeface="Times New Roman" pitchFamily="18" charset="0"/>
              </a:rPr>
              <a:t>Rich Herba Green</a:t>
            </a:r>
            <a:endParaRPr lang="en-US"/>
          </a:p>
        </p:txBody>
      </p:sp>
      <p:pic>
        <p:nvPicPr>
          <p:cNvPr id="49159" name="Picture 5" descr="C:\Users\HP-PC\Desktop\Picture1.png"/>
          <p:cNvPicPr>
            <a:picLocks noChangeAspect="1" noChangeArrowheads="1"/>
          </p:cNvPicPr>
          <p:nvPr/>
        </p:nvPicPr>
        <p:blipFill>
          <a:blip r:embed="rId7"/>
          <a:srcRect/>
          <a:stretch>
            <a:fillRect/>
          </a:stretch>
        </p:blipFill>
        <p:spPr bwMode="auto">
          <a:xfrm>
            <a:off x="428625" y="1571625"/>
            <a:ext cx="1584325" cy="1624013"/>
          </a:xfrm>
          <a:prstGeom prst="rect">
            <a:avLst/>
          </a:prstGeom>
          <a:noFill/>
          <a:ln w="9525">
            <a:noFill/>
            <a:miter lim="800000"/>
            <a:headEnd/>
            <a:tailEnd/>
          </a:ln>
        </p:spPr>
      </p:pic>
      <p:pic>
        <p:nvPicPr>
          <p:cNvPr id="49160" name="Picture 2"/>
          <p:cNvPicPr>
            <a:picLocks noChangeAspect="1" noChangeArrowheads="1"/>
          </p:cNvPicPr>
          <p:nvPr/>
        </p:nvPicPr>
        <p:blipFill>
          <a:blip r:embed="rId8"/>
          <a:srcRect/>
          <a:stretch>
            <a:fillRect/>
          </a:stretch>
        </p:blipFill>
        <p:spPr bwMode="auto">
          <a:xfrm>
            <a:off x="2786063" y="1571625"/>
            <a:ext cx="1428750" cy="1925638"/>
          </a:xfrm>
          <a:prstGeom prst="rect">
            <a:avLst/>
          </a:prstGeom>
          <a:noFill/>
          <a:ln w="9525">
            <a:noFill/>
            <a:miter lim="800000"/>
            <a:headEnd/>
            <a:tailEnd/>
          </a:ln>
        </p:spPr>
      </p:pic>
      <p:sp>
        <p:nvSpPr>
          <p:cNvPr id="49161" name="Rectangle 11"/>
          <p:cNvSpPr>
            <a:spLocks noChangeArrowheads="1"/>
          </p:cNvSpPr>
          <p:nvPr/>
        </p:nvSpPr>
        <p:spPr bwMode="auto">
          <a:xfrm>
            <a:off x="2071688" y="3500438"/>
            <a:ext cx="3248025" cy="369887"/>
          </a:xfrm>
          <a:prstGeom prst="rect">
            <a:avLst/>
          </a:prstGeom>
          <a:noFill/>
          <a:ln w="9525">
            <a:noFill/>
            <a:miter lim="800000"/>
            <a:headEnd/>
            <a:tailEnd/>
          </a:ln>
        </p:spPr>
        <p:txBody>
          <a:bodyPr wrap="none">
            <a:spAutoFit/>
          </a:bodyPr>
          <a:lstStyle/>
          <a:p>
            <a:pPr algn="just"/>
            <a:r>
              <a:rPr lang="en-US" b="1">
                <a:latin typeface="Times New Roman" pitchFamily="18" charset="0"/>
                <a:cs typeface="Times New Roman" pitchFamily="18" charset="0"/>
              </a:rPr>
              <a:t>Trigrow nano organic fertilizer</a:t>
            </a:r>
          </a:p>
        </p:txBody>
      </p:sp>
      <p:pic>
        <p:nvPicPr>
          <p:cNvPr id="49162" name="Picture 2" descr="C:\Users\New\Desktop\NANO-FERTILIZER\nano-bor-500x500.jpg"/>
          <p:cNvPicPr>
            <a:picLocks noGrp="1" noChangeAspect="1" noChangeArrowheads="1"/>
          </p:cNvPicPr>
          <p:nvPr>
            <p:ph idx="1"/>
          </p:nvPr>
        </p:nvPicPr>
        <p:blipFill>
          <a:blip r:embed="rId9"/>
          <a:srcRect/>
          <a:stretch>
            <a:fillRect/>
          </a:stretch>
        </p:blipFill>
        <p:spPr>
          <a:xfrm>
            <a:off x="285750" y="3857625"/>
            <a:ext cx="2143125" cy="2143125"/>
          </a:xfrm>
        </p:spPr>
      </p:pic>
      <p:pic>
        <p:nvPicPr>
          <p:cNvPr id="49163" name="Picture 3" descr="C:\Users\New\Desktop\NANO-FERTILIZER\nano-zinc-250x250.jpg"/>
          <p:cNvPicPr>
            <a:picLocks noChangeAspect="1" noChangeArrowheads="1"/>
          </p:cNvPicPr>
          <p:nvPr/>
        </p:nvPicPr>
        <p:blipFill>
          <a:blip r:embed="rId10"/>
          <a:srcRect/>
          <a:stretch>
            <a:fillRect/>
          </a:stretch>
        </p:blipFill>
        <p:spPr bwMode="auto">
          <a:xfrm>
            <a:off x="4643438" y="1643063"/>
            <a:ext cx="1836737" cy="1841500"/>
          </a:xfrm>
          <a:prstGeom prst="rect">
            <a:avLst/>
          </a:prstGeom>
          <a:noFill/>
          <a:ln w="9525">
            <a:noFill/>
            <a:miter lim="800000"/>
            <a:headEnd/>
            <a:tailEnd/>
          </a:ln>
        </p:spPr>
      </p:pic>
      <p:pic>
        <p:nvPicPr>
          <p:cNvPr id="49164" name="Picture 7" descr="C:\Users\New\Desktop\NANO-FERTILIZER\images.jpg"/>
          <p:cNvPicPr>
            <a:picLocks noChangeAspect="1" noChangeArrowheads="1"/>
          </p:cNvPicPr>
          <p:nvPr/>
        </p:nvPicPr>
        <p:blipFill>
          <a:blip r:embed="rId11"/>
          <a:srcRect l="35156" r="34375" b="2856"/>
          <a:stretch>
            <a:fillRect/>
          </a:stretch>
        </p:blipFill>
        <p:spPr bwMode="auto">
          <a:xfrm>
            <a:off x="7000875" y="1714500"/>
            <a:ext cx="1111250" cy="1785938"/>
          </a:xfrm>
          <a:prstGeom prst="rect">
            <a:avLst/>
          </a:prstGeom>
          <a:noFill/>
          <a:ln w="9525">
            <a:noFill/>
            <a:miter lim="800000"/>
            <a:headEnd/>
            <a:tailEnd/>
          </a:ln>
        </p:spPr>
      </p:pic>
      <p:pic>
        <p:nvPicPr>
          <p:cNvPr id="49165" name="Picture 8" descr="C:\Users\New\Desktop\NANO-FERTILIZER\nano-5.jpg"/>
          <p:cNvPicPr>
            <a:picLocks noChangeAspect="1" noChangeArrowheads="1"/>
          </p:cNvPicPr>
          <p:nvPr/>
        </p:nvPicPr>
        <p:blipFill>
          <a:blip r:embed="rId12"/>
          <a:srcRect/>
          <a:stretch>
            <a:fillRect/>
          </a:stretch>
        </p:blipFill>
        <p:spPr bwMode="auto">
          <a:xfrm>
            <a:off x="3571875" y="3786188"/>
            <a:ext cx="4667250" cy="240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71472" y="2428868"/>
          <a:ext cx="8229600"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0179" name="Picture 2"/>
          <p:cNvPicPr>
            <a:picLocks noChangeAspect="1" noChangeArrowheads="1"/>
          </p:cNvPicPr>
          <p:nvPr/>
        </p:nvPicPr>
        <p:blipFill>
          <a:blip r:embed="rId6"/>
          <a:srcRect/>
          <a:stretch>
            <a:fillRect/>
          </a:stretch>
        </p:blipFill>
        <p:spPr bwMode="auto">
          <a:xfrm>
            <a:off x="642938" y="6281738"/>
            <a:ext cx="642937" cy="576262"/>
          </a:xfrm>
          <a:prstGeom prst="rect">
            <a:avLst/>
          </a:prstGeom>
          <a:solidFill>
            <a:srgbClr val="FFFFFF"/>
          </a:solidFill>
          <a:ln w="9525">
            <a:noFill/>
            <a:miter lim="800000"/>
            <a:headEnd/>
            <a:tailEnd/>
          </a:ln>
        </p:spPr>
      </p:pic>
      <p:sp>
        <p:nvSpPr>
          <p:cNvPr id="7" name="Footer Placeholder 6"/>
          <p:cNvSpPr>
            <a:spLocks noGrp="1"/>
          </p:cNvSpPr>
          <p:nvPr>
            <p:ph type="ftr" sz="quarter" idx="11"/>
          </p:nvPr>
        </p:nvSpPr>
        <p:spPr>
          <a:xfrm>
            <a:off x="1857375" y="6350000"/>
            <a:ext cx="5805488" cy="365125"/>
          </a:xfrm>
        </p:spPr>
        <p:txBody>
          <a:bodyPr/>
          <a:lstStyle/>
          <a:p>
            <a:pPr>
              <a:defRPr/>
            </a:pPr>
            <a:r>
              <a:rPr lang="en-IN" sz="1400" b="1" dirty="0"/>
              <a:t>Maharana Pratap University of Agriculture and Technology, Udaipur, India</a:t>
            </a:r>
          </a:p>
        </p:txBody>
      </p:sp>
      <p:cxnSp>
        <p:nvCxnSpPr>
          <p:cNvPr id="8" name="Straight Connector 7"/>
          <p:cNvCxnSpPr/>
          <p:nvPr/>
        </p:nvCxnSpPr>
        <p:spPr>
          <a:xfrm>
            <a:off x="0" y="6215063"/>
            <a:ext cx="9144000"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7"/>
          <p:cNvGrpSpPr>
            <a:grpSpLocks/>
          </p:cNvGrpSpPr>
          <p:nvPr/>
        </p:nvGrpSpPr>
        <p:grpSpPr bwMode="auto">
          <a:xfrm>
            <a:off x="17463" y="1666875"/>
            <a:ext cx="4125912" cy="1181100"/>
            <a:chOff x="2829940" y="1598353"/>
            <a:chExt cx="5936507" cy="1304889"/>
          </a:xfrm>
        </p:grpSpPr>
        <p:grpSp>
          <p:nvGrpSpPr>
            <p:cNvPr id="6178" name="Group 5"/>
            <p:cNvGrpSpPr>
              <a:grpSpLocks/>
            </p:cNvGrpSpPr>
            <p:nvPr/>
          </p:nvGrpSpPr>
          <p:grpSpPr bwMode="auto">
            <a:xfrm>
              <a:off x="3505200" y="1600200"/>
              <a:ext cx="5261247" cy="1303042"/>
              <a:chOff x="3505200" y="1600200"/>
              <a:chExt cx="5261247" cy="1303042"/>
            </a:xfrm>
          </p:grpSpPr>
          <p:sp>
            <p:nvSpPr>
              <p:cNvPr id="4" name="Rectangle 4"/>
              <p:cNvSpPr/>
              <p:nvPr/>
            </p:nvSpPr>
            <p:spPr>
              <a:xfrm>
                <a:off x="3505200" y="1607976"/>
                <a:ext cx="4876800" cy="1295266"/>
              </a:xfrm>
              <a:custGeom>
                <a:avLst/>
                <a:gdLst>
                  <a:gd name="connsiteX0" fmla="*/ 0 w 6941976"/>
                  <a:gd name="connsiteY0" fmla="*/ 0 h 951723"/>
                  <a:gd name="connsiteX1" fmla="*/ 6941976 w 6941976"/>
                  <a:gd name="connsiteY1" fmla="*/ 0 h 951723"/>
                  <a:gd name="connsiteX2" fmla="*/ 6941976 w 6941976"/>
                  <a:gd name="connsiteY2" fmla="*/ 951723 h 951723"/>
                  <a:gd name="connsiteX3" fmla="*/ 0 w 6941976"/>
                  <a:gd name="connsiteY3" fmla="*/ 951723 h 951723"/>
                  <a:gd name="connsiteX4" fmla="*/ 0 w 6941976"/>
                  <a:gd name="connsiteY4" fmla="*/ 0 h 951723"/>
                  <a:gd name="connsiteX0" fmla="*/ 0 w 6941976"/>
                  <a:gd name="connsiteY0" fmla="*/ 0 h 951724"/>
                  <a:gd name="connsiteX1" fmla="*/ 6941976 w 6941976"/>
                  <a:gd name="connsiteY1" fmla="*/ 0 h 951724"/>
                  <a:gd name="connsiteX2" fmla="*/ 6941976 w 6941976"/>
                  <a:gd name="connsiteY2" fmla="*/ 951723 h 951724"/>
                  <a:gd name="connsiteX3" fmla="*/ 3359021 w 6941976"/>
                  <a:gd name="connsiteY3" fmla="*/ 951724 h 951724"/>
                  <a:gd name="connsiteX4" fmla="*/ 0 w 6941976"/>
                  <a:gd name="connsiteY4" fmla="*/ 951723 h 951724"/>
                  <a:gd name="connsiteX5" fmla="*/ 0 w 6941976"/>
                  <a:gd name="connsiteY5" fmla="*/ 0 h 951724"/>
                  <a:gd name="connsiteX0" fmla="*/ 0 w 6941976"/>
                  <a:gd name="connsiteY0" fmla="*/ 0 h 951723"/>
                  <a:gd name="connsiteX1" fmla="*/ 6941976 w 6941976"/>
                  <a:gd name="connsiteY1" fmla="*/ 0 h 951723"/>
                  <a:gd name="connsiteX2" fmla="*/ 6941976 w 6941976"/>
                  <a:gd name="connsiteY2" fmla="*/ 951723 h 951723"/>
                  <a:gd name="connsiteX3" fmla="*/ 3321699 w 6941976"/>
                  <a:gd name="connsiteY3" fmla="*/ 634484 h 951723"/>
                  <a:gd name="connsiteX4" fmla="*/ 0 w 6941976"/>
                  <a:gd name="connsiteY4" fmla="*/ 951723 h 951723"/>
                  <a:gd name="connsiteX5" fmla="*/ 0 w 6941976"/>
                  <a:gd name="connsiteY5" fmla="*/ 0 h 951723"/>
                  <a:gd name="connsiteX0" fmla="*/ 0 w 6941976"/>
                  <a:gd name="connsiteY0" fmla="*/ 0 h 951723"/>
                  <a:gd name="connsiteX1" fmla="*/ 6941976 w 6941976"/>
                  <a:gd name="connsiteY1" fmla="*/ 0 h 951723"/>
                  <a:gd name="connsiteX2" fmla="*/ 6941976 w 6941976"/>
                  <a:gd name="connsiteY2" fmla="*/ 951723 h 951723"/>
                  <a:gd name="connsiteX3" fmla="*/ 3321699 w 6941976"/>
                  <a:gd name="connsiteY3" fmla="*/ 634484 h 951723"/>
                  <a:gd name="connsiteX4" fmla="*/ 0 w 6941976"/>
                  <a:gd name="connsiteY4" fmla="*/ 951723 h 951723"/>
                  <a:gd name="connsiteX5" fmla="*/ 0 w 6941976"/>
                  <a:gd name="connsiteY5" fmla="*/ 0 h 951723"/>
                  <a:gd name="connsiteX0" fmla="*/ 0 w 6941976"/>
                  <a:gd name="connsiteY0" fmla="*/ 0 h 968694"/>
                  <a:gd name="connsiteX1" fmla="*/ 6941976 w 6941976"/>
                  <a:gd name="connsiteY1" fmla="*/ 0 h 968694"/>
                  <a:gd name="connsiteX2" fmla="*/ 6941976 w 6941976"/>
                  <a:gd name="connsiteY2" fmla="*/ 951723 h 968694"/>
                  <a:gd name="connsiteX3" fmla="*/ 3321699 w 6941976"/>
                  <a:gd name="connsiteY3" fmla="*/ 634484 h 968694"/>
                  <a:gd name="connsiteX4" fmla="*/ 0 w 6941976"/>
                  <a:gd name="connsiteY4" fmla="*/ 951723 h 968694"/>
                  <a:gd name="connsiteX5" fmla="*/ 0 w 6941976"/>
                  <a:gd name="connsiteY5" fmla="*/ 0 h 968694"/>
                  <a:gd name="connsiteX0" fmla="*/ 0 w 6941976"/>
                  <a:gd name="connsiteY0" fmla="*/ 9331 h 978025"/>
                  <a:gd name="connsiteX1" fmla="*/ 3312367 w 6941976"/>
                  <a:gd name="connsiteY1" fmla="*/ 0 h 978025"/>
                  <a:gd name="connsiteX2" fmla="*/ 6941976 w 6941976"/>
                  <a:gd name="connsiteY2" fmla="*/ 9331 h 978025"/>
                  <a:gd name="connsiteX3" fmla="*/ 6941976 w 6941976"/>
                  <a:gd name="connsiteY3" fmla="*/ 961054 h 978025"/>
                  <a:gd name="connsiteX4" fmla="*/ 3321699 w 6941976"/>
                  <a:gd name="connsiteY4" fmla="*/ 643815 h 978025"/>
                  <a:gd name="connsiteX5" fmla="*/ 0 w 6941976"/>
                  <a:gd name="connsiteY5" fmla="*/ 961054 h 978025"/>
                  <a:gd name="connsiteX6" fmla="*/ 0 w 6941976"/>
                  <a:gd name="connsiteY6" fmla="*/ 9331 h 978025"/>
                  <a:gd name="connsiteX0" fmla="*/ 0 w 6941976"/>
                  <a:gd name="connsiteY0" fmla="*/ 326572 h 1295266"/>
                  <a:gd name="connsiteX1" fmla="*/ 3321698 w 6941976"/>
                  <a:gd name="connsiteY1" fmla="*/ 0 h 1295266"/>
                  <a:gd name="connsiteX2" fmla="*/ 6941976 w 6941976"/>
                  <a:gd name="connsiteY2" fmla="*/ 326572 h 1295266"/>
                  <a:gd name="connsiteX3" fmla="*/ 6941976 w 6941976"/>
                  <a:gd name="connsiteY3" fmla="*/ 1278295 h 1295266"/>
                  <a:gd name="connsiteX4" fmla="*/ 3321699 w 6941976"/>
                  <a:gd name="connsiteY4" fmla="*/ 961056 h 1295266"/>
                  <a:gd name="connsiteX5" fmla="*/ 0 w 6941976"/>
                  <a:gd name="connsiteY5" fmla="*/ 1278295 h 1295266"/>
                  <a:gd name="connsiteX6" fmla="*/ 0 w 6941976"/>
                  <a:gd name="connsiteY6" fmla="*/ 326572 h 1295266"/>
                  <a:gd name="connsiteX0" fmla="*/ 0 w 6941976"/>
                  <a:gd name="connsiteY0" fmla="*/ 326572 h 1295266"/>
                  <a:gd name="connsiteX1" fmla="*/ 3321698 w 6941976"/>
                  <a:gd name="connsiteY1" fmla="*/ 0 h 1295266"/>
                  <a:gd name="connsiteX2" fmla="*/ 6941976 w 6941976"/>
                  <a:gd name="connsiteY2" fmla="*/ 326572 h 1295266"/>
                  <a:gd name="connsiteX3" fmla="*/ 6941976 w 6941976"/>
                  <a:gd name="connsiteY3" fmla="*/ 1278295 h 1295266"/>
                  <a:gd name="connsiteX4" fmla="*/ 3321699 w 6941976"/>
                  <a:gd name="connsiteY4" fmla="*/ 961056 h 1295266"/>
                  <a:gd name="connsiteX5" fmla="*/ 0 w 6941976"/>
                  <a:gd name="connsiteY5" fmla="*/ 1278295 h 1295266"/>
                  <a:gd name="connsiteX6" fmla="*/ 0 w 6941976"/>
                  <a:gd name="connsiteY6" fmla="*/ 326572 h 129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1976" h="1295266">
                    <a:moveTo>
                      <a:pt x="0" y="326572"/>
                    </a:moveTo>
                    <a:cubicBezTo>
                      <a:pt x="553616" y="113523"/>
                      <a:pt x="2164702" y="0"/>
                      <a:pt x="3321698" y="0"/>
                    </a:cubicBezTo>
                    <a:cubicBezTo>
                      <a:pt x="4478694" y="0"/>
                      <a:pt x="6338596" y="113523"/>
                      <a:pt x="6941976" y="326572"/>
                    </a:cubicBezTo>
                    <a:lnTo>
                      <a:pt x="6941976" y="1278295"/>
                    </a:lnTo>
                    <a:cubicBezTo>
                      <a:pt x="6338597" y="1384042"/>
                      <a:pt x="4478695" y="961056"/>
                      <a:pt x="3321699" y="961056"/>
                    </a:cubicBezTo>
                    <a:cubicBezTo>
                      <a:pt x="2164703" y="961056"/>
                      <a:pt x="553616" y="1384042"/>
                      <a:pt x="0" y="1278295"/>
                    </a:cubicBezTo>
                    <a:lnTo>
                      <a:pt x="0" y="326572"/>
                    </a:lnTo>
                    <a:close/>
                  </a:path>
                </a:pathLst>
              </a:custGeom>
              <a:solidFill>
                <a:schemeClr val="tx1">
                  <a:lumMod val="65000"/>
                  <a:lumOff val="35000"/>
                  <a:alpha val="87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 name="Rectangle 2"/>
              <p:cNvSpPr/>
              <p:nvPr/>
            </p:nvSpPr>
            <p:spPr>
              <a:xfrm>
                <a:off x="3581425" y="1600107"/>
                <a:ext cx="5185022" cy="91377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184" name="TextBox 4"/>
              <p:cNvSpPr txBox="1">
                <a:spLocks noChangeArrowheads="1"/>
              </p:cNvSpPr>
              <p:nvPr/>
            </p:nvSpPr>
            <p:spPr bwMode="auto">
              <a:xfrm>
                <a:off x="3674958" y="1813601"/>
                <a:ext cx="3568501" cy="441984"/>
              </a:xfrm>
              <a:prstGeom prst="rect">
                <a:avLst/>
              </a:prstGeom>
              <a:noFill/>
              <a:ln w="9525">
                <a:noFill/>
                <a:miter lim="800000"/>
                <a:headEnd/>
                <a:tailEnd/>
              </a:ln>
            </p:spPr>
            <p:txBody>
              <a:bodyPr wrap="none">
                <a:spAutoFit/>
              </a:bodyPr>
              <a:lstStyle/>
              <a:p>
                <a:r>
                  <a:rPr lang="en-US" sz="2000">
                    <a:solidFill>
                      <a:schemeClr val="bg1"/>
                    </a:solidFill>
                    <a:latin typeface="Calibri" pitchFamily="34" charset="0"/>
                  </a:rPr>
                  <a:t>Encapsulation of fertilizer </a:t>
                </a:r>
              </a:p>
            </p:txBody>
          </p:sp>
        </p:grpSp>
        <p:sp>
          <p:nvSpPr>
            <p:cNvPr id="7" name="Oval 6"/>
            <p:cNvSpPr/>
            <p:nvPr/>
          </p:nvSpPr>
          <p:spPr>
            <a:xfrm>
              <a:off x="2829940" y="1598353"/>
              <a:ext cx="914400" cy="91439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chemeClr val="bg1"/>
                  </a:solidFill>
                  <a:effectLst>
                    <a:innerShdw blurRad="63500" dist="50800" dir="13500000">
                      <a:prstClr val="black">
                        <a:alpha val="50000"/>
                      </a:prstClr>
                    </a:innerShdw>
                  </a:effectLst>
                  <a:latin typeface="Arial Black" panose="020B0A04020102020204" pitchFamily="34" charset="0"/>
                </a:rPr>
                <a:t>1</a:t>
              </a:r>
            </a:p>
          </p:txBody>
        </p:sp>
      </p:grpSp>
      <p:grpSp>
        <p:nvGrpSpPr>
          <p:cNvPr id="6147" name="Group 31"/>
          <p:cNvGrpSpPr>
            <a:grpSpLocks/>
          </p:cNvGrpSpPr>
          <p:nvPr/>
        </p:nvGrpSpPr>
        <p:grpSpPr bwMode="auto">
          <a:xfrm>
            <a:off x="0" y="2714625"/>
            <a:ext cx="4143375" cy="1181100"/>
            <a:chOff x="2829939" y="1598354"/>
            <a:chExt cx="5552061" cy="1304888"/>
          </a:xfrm>
        </p:grpSpPr>
        <p:grpSp>
          <p:nvGrpSpPr>
            <p:cNvPr id="6171" name="Group 32"/>
            <p:cNvGrpSpPr>
              <a:grpSpLocks/>
            </p:cNvGrpSpPr>
            <p:nvPr/>
          </p:nvGrpSpPr>
          <p:grpSpPr bwMode="auto">
            <a:xfrm>
              <a:off x="3505200" y="1600200"/>
              <a:ext cx="4876800" cy="1303042"/>
              <a:chOff x="3505200" y="1600200"/>
              <a:chExt cx="4876800" cy="1303042"/>
            </a:xfrm>
          </p:grpSpPr>
          <p:sp>
            <p:nvSpPr>
              <p:cNvPr id="35" name="Rectangle 4"/>
              <p:cNvSpPr/>
              <p:nvPr/>
            </p:nvSpPr>
            <p:spPr>
              <a:xfrm>
                <a:off x="3505200" y="1607976"/>
                <a:ext cx="4876800" cy="1295266"/>
              </a:xfrm>
              <a:custGeom>
                <a:avLst/>
                <a:gdLst>
                  <a:gd name="connsiteX0" fmla="*/ 0 w 6941976"/>
                  <a:gd name="connsiteY0" fmla="*/ 0 h 951723"/>
                  <a:gd name="connsiteX1" fmla="*/ 6941976 w 6941976"/>
                  <a:gd name="connsiteY1" fmla="*/ 0 h 951723"/>
                  <a:gd name="connsiteX2" fmla="*/ 6941976 w 6941976"/>
                  <a:gd name="connsiteY2" fmla="*/ 951723 h 951723"/>
                  <a:gd name="connsiteX3" fmla="*/ 0 w 6941976"/>
                  <a:gd name="connsiteY3" fmla="*/ 951723 h 951723"/>
                  <a:gd name="connsiteX4" fmla="*/ 0 w 6941976"/>
                  <a:gd name="connsiteY4" fmla="*/ 0 h 951723"/>
                  <a:gd name="connsiteX0" fmla="*/ 0 w 6941976"/>
                  <a:gd name="connsiteY0" fmla="*/ 0 h 951724"/>
                  <a:gd name="connsiteX1" fmla="*/ 6941976 w 6941976"/>
                  <a:gd name="connsiteY1" fmla="*/ 0 h 951724"/>
                  <a:gd name="connsiteX2" fmla="*/ 6941976 w 6941976"/>
                  <a:gd name="connsiteY2" fmla="*/ 951723 h 951724"/>
                  <a:gd name="connsiteX3" fmla="*/ 3359021 w 6941976"/>
                  <a:gd name="connsiteY3" fmla="*/ 951724 h 951724"/>
                  <a:gd name="connsiteX4" fmla="*/ 0 w 6941976"/>
                  <a:gd name="connsiteY4" fmla="*/ 951723 h 951724"/>
                  <a:gd name="connsiteX5" fmla="*/ 0 w 6941976"/>
                  <a:gd name="connsiteY5" fmla="*/ 0 h 951724"/>
                  <a:gd name="connsiteX0" fmla="*/ 0 w 6941976"/>
                  <a:gd name="connsiteY0" fmla="*/ 0 h 951723"/>
                  <a:gd name="connsiteX1" fmla="*/ 6941976 w 6941976"/>
                  <a:gd name="connsiteY1" fmla="*/ 0 h 951723"/>
                  <a:gd name="connsiteX2" fmla="*/ 6941976 w 6941976"/>
                  <a:gd name="connsiteY2" fmla="*/ 951723 h 951723"/>
                  <a:gd name="connsiteX3" fmla="*/ 3321699 w 6941976"/>
                  <a:gd name="connsiteY3" fmla="*/ 634484 h 951723"/>
                  <a:gd name="connsiteX4" fmla="*/ 0 w 6941976"/>
                  <a:gd name="connsiteY4" fmla="*/ 951723 h 951723"/>
                  <a:gd name="connsiteX5" fmla="*/ 0 w 6941976"/>
                  <a:gd name="connsiteY5" fmla="*/ 0 h 951723"/>
                  <a:gd name="connsiteX0" fmla="*/ 0 w 6941976"/>
                  <a:gd name="connsiteY0" fmla="*/ 0 h 951723"/>
                  <a:gd name="connsiteX1" fmla="*/ 6941976 w 6941976"/>
                  <a:gd name="connsiteY1" fmla="*/ 0 h 951723"/>
                  <a:gd name="connsiteX2" fmla="*/ 6941976 w 6941976"/>
                  <a:gd name="connsiteY2" fmla="*/ 951723 h 951723"/>
                  <a:gd name="connsiteX3" fmla="*/ 3321699 w 6941976"/>
                  <a:gd name="connsiteY3" fmla="*/ 634484 h 951723"/>
                  <a:gd name="connsiteX4" fmla="*/ 0 w 6941976"/>
                  <a:gd name="connsiteY4" fmla="*/ 951723 h 951723"/>
                  <a:gd name="connsiteX5" fmla="*/ 0 w 6941976"/>
                  <a:gd name="connsiteY5" fmla="*/ 0 h 951723"/>
                  <a:gd name="connsiteX0" fmla="*/ 0 w 6941976"/>
                  <a:gd name="connsiteY0" fmla="*/ 0 h 968694"/>
                  <a:gd name="connsiteX1" fmla="*/ 6941976 w 6941976"/>
                  <a:gd name="connsiteY1" fmla="*/ 0 h 968694"/>
                  <a:gd name="connsiteX2" fmla="*/ 6941976 w 6941976"/>
                  <a:gd name="connsiteY2" fmla="*/ 951723 h 968694"/>
                  <a:gd name="connsiteX3" fmla="*/ 3321699 w 6941976"/>
                  <a:gd name="connsiteY3" fmla="*/ 634484 h 968694"/>
                  <a:gd name="connsiteX4" fmla="*/ 0 w 6941976"/>
                  <a:gd name="connsiteY4" fmla="*/ 951723 h 968694"/>
                  <a:gd name="connsiteX5" fmla="*/ 0 w 6941976"/>
                  <a:gd name="connsiteY5" fmla="*/ 0 h 968694"/>
                  <a:gd name="connsiteX0" fmla="*/ 0 w 6941976"/>
                  <a:gd name="connsiteY0" fmla="*/ 9331 h 978025"/>
                  <a:gd name="connsiteX1" fmla="*/ 3312367 w 6941976"/>
                  <a:gd name="connsiteY1" fmla="*/ 0 h 978025"/>
                  <a:gd name="connsiteX2" fmla="*/ 6941976 w 6941976"/>
                  <a:gd name="connsiteY2" fmla="*/ 9331 h 978025"/>
                  <a:gd name="connsiteX3" fmla="*/ 6941976 w 6941976"/>
                  <a:gd name="connsiteY3" fmla="*/ 961054 h 978025"/>
                  <a:gd name="connsiteX4" fmla="*/ 3321699 w 6941976"/>
                  <a:gd name="connsiteY4" fmla="*/ 643815 h 978025"/>
                  <a:gd name="connsiteX5" fmla="*/ 0 w 6941976"/>
                  <a:gd name="connsiteY5" fmla="*/ 961054 h 978025"/>
                  <a:gd name="connsiteX6" fmla="*/ 0 w 6941976"/>
                  <a:gd name="connsiteY6" fmla="*/ 9331 h 978025"/>
                  <a:gd name="connsiteX0" fmla="*/ 0 w 6941976"/>
                  <a:gd name="connsiteY0" fmla="*/ 326572 h 1295266"/>
                  <a:gd name="connsiteX1" fmla="*/ 3321698 w 6941976"/>
                  <a:gd name="connsiteY1" fmla="*/ 0 h 1295266"/>
                  <a:gd name="connsiteX2" fmla="*/ 6941976 w 6941976"/>
                  <a:gd name="connsiteY2" fmla="*/ 326572 h 1295266"/>
                  <a:gd name="connsiteX3" fmla="*/ 6941976 w 6941976"/>
                  <a:gd name="connsiteY3" fmla="*/ 1278295 h 1295266"/>
                  <a:gd name="connsiteX4" fmla="*/ 3321699 w 6941976"/>
                  <a:gd name="connsiteY4" fmla="*/ 961056 h 1295266"/>
                  <a:gd name="connsiteX5" fmla="*/ 0 w 6941976"/>
                  <a:gd name="connsiteY5" fmla="*/ 1278295 h 1295266"/>
                  <a:gd name="connsiteX6" fmla="*/ 0 w 6941976"/>
                  <a:gd name="connsiteY6" fmla="*/ 326572 h 1295266"/>
                  <a:gd name="connsiteX0" fmla="*/ 0 w 6941976"/>
                  <a:gd name="connsiteY0" fmla="*/ 326572 h 1295266"/>
                  <a:gd name="connsiteX1" fmla="*/ 3321698 w 6941976"/>
                  <a:gd name="connsiteY1" fmla="*/ 0 h 1295266"/>
                  <a:gd name="connsiteX2" fmla="*/ 6941976 w 6941976"/>
                  <a:gd name="connsiteY2" fmla="*/ 326572 h 1295266"/>
                  <a:gd name="connsiteX3" fmla="*/ 6941976 w 6941976"/>
                  <a:gd name="connsiteY3" fmla="*/ 1278295 h 1295266"/>
                  <a:gd name="connsiteX4" fmla="*/ 3321699 w 6941976"/>
                  <a:gd name="connsiteY4" fmla="*/ 961056 h 1295266"/>
                  <a:gd name="connsiteX5" fmla="*/ 0 w 6941976"/>
                  <a:gd name="connsiteY5" fmla="*/ 1278295 h 1295266"/>
                  <a:gd name="connsiteX6" fmla="*/ 0 w 6941976"/>
                  <a:gd name="connsiteY6" fmla="*/ 326572 h 129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1976" h="1295266">
                    <a:moveTo>
                      <a:pt x="0" y="326572"/>
                    </a:moveTo>
                    <a:cubicBezTo>
                      <a:pt x="553616" y="113523"/>
                      <a:pt x="2164702" y="0"/>
                      <a:pt x="3321698" y="0"/>
                    </a:cubicBezTo>
                    <a:cubicBezTo>
                      <a:pt x="4478694" y="0"/>
                      <a:pt x="6338596" y="113523"/>
                      <a:pt x="6941976" y="326572"/>
                    </a:cubicBezTo>
                    <a:lnTo>
                      <a:pt x="6941976" y="1278295"/>
                    </a:lnTo>
                    <a:cubicBezTo>
                      <a:pt x="6338597" y="1384042"/>
                      <a:pt x="4478695" y="961056"/>
                      <a:pt x="3321699" y="961056"/>
                    </a:cubicBezTo>
                    <a:cubicBezTo>
                      <a:pt x="2164703" y="961056"/>
                      <a:pt x="553616" y="1384042"/>
                      <a:pt x="0" y="1278295"/>
                    </a:cubicBezTo>
                    <a:lnTo>
                      <a:pt x="0" y="326572"/>
                    </a:lnTo>
                    <a:close/>
                  </a:path>
                </a:pathLst>
              </a:custGeom>
              <a:solidFill>
                <a:schemeClr val="tx1">
                  <a:lumMod val="65000"/>
                  <a:lumOff val="35000"/>
                  <a:alpha val="87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6" name="Rectangle 35"/>
              <p:cNvSpPr/>
              <p:nvPr/>
            </p:nvSpPr>
            <p:spPr>
              <a:xfrm>
                <a:off x="3580850" y="1600108"/>
                <a:ext cx="4724570" cy="9137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177" name="TextBox 36"/>
              <p:cNvSpPr txBox="1">
                <a:spLocks noChangeArrowheads="1"/>
              </p:cNvSpPr>
              <p:nvPr/>
            </p:nvSpPr>
            <p:spPr bwMode="auto">
              <a:xfrm>
                <a:off x="3741229" y="1845902"/>
                <a:ext cx="2573139" cy="441984"/>
              </a:xfrm>
              <a:prstGeom prst="rect">
                <a:avLst/>
              </a:prstGeom>
              <a:noFill/>
              <a:ln w="9525">
                <a:noFill/>
                <a:miter lim="800000"/>
                <a:headEnd/>
                <a:tailEnd/>
              </a:ln>
            </p:spPr>
            <p:txBody>
              <a:bodyPr wrap="none">
                <a:spAutoFit/>
              </a:bodyPr>
              <a:lstStyle/>
              <a:p>
                <a:r>
                  <a:rPr lang="en-US" sz="2000">
                    <a:latin typeface="Calibri" pitchFamily="34" charset="0"/>
                  </a:rPr>
                  <a:t>Nano sized nutrients</a:t>
                </a:r>
              </a:p>
            </p:txBody>
          </p:sp>
        </p:grpSp>
        <p:sp>
          <p:nvSpPr>
            <p:cNvPr id="34" name="Oval 33"/>
            <p:cNvSpPr/>
            <p:nvPr/>
          </p:nvSpPr>
          <p:spPr>
            <a:xfrm>
              <a:off x="2829939" y="1598354"/>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a:solidFill>
                    <a:schemeClr val="bg1"/>
                  </a:solidFill>
                  <a:effectLst>
                    <a:innerShdw blurRad="63500" dist="50800" dir="13500000">
                      <a:prstClr val="black">
                        <a:alpha val="50000"/>
                      </a:prstClr>
                    </a:innerShdw>
                  </a:effectLst>
                  <a:latin typeface="Arial Black" panose="020B0A04020102020204" pitchFamily="34" charset="0"/>
                </a:rPr>
                <a:t>2</a:t>
              </a:r>
            </a:p>
          </p:txBody>
        </p:sp>
      </p:grpSp>
      <p:grpSp>
        <p:nvGrpSpPr>
          <p:cNvPr id="6148" name="Group 37"/>
          <p:cNvGrpSpPr>
            <a:grpSpLocks/>
          </p:cNvGrpSpPr>
          <p:nvPr/>
        </p:nvGrpSpPr>
        <p:grpSpPr bwMode="auto">
          <a:xfrm>
            <a:off x="17463" y="3856038"/>
            <a:ext cx="4054475" cy="1181100"/>
            <a:chOff x="2829939" y="1598354"/>
            <a:chExt cx="5552061" cy="1304888"/>
          </a:xfrm>
        </p:grpSpPr>
        <p:grpSp>
          <p:nvGrpSpPr>
            <p:cNvPr id="6164" name="Group 38"/>
            <p:cNvGrpSpPr>
              <a:grpSpLocks/>
            </p:cNvGrpSpPr>
            <p:nvPr/>
          </p:nvGrpSpPr>
          <p:grpSpPr bwMode="auto">
            <a:xfrm>
              <a:off x="3505200" y="1600200"/>
              <a:ext cx="4876800" cy="1303042"/>
              <a:chOff x="3505200" y="1600200"/>
              <a:chExt cx="4876800" cy="1303042"/>
            </a:xfrm>
          </p:grpSpPr>
          <p:sp>
            <p:nvSpPr>
              <p:cNvPr id="41" name="Rectangle 4"/>
              <p:cNvSpPr/>
              <p:nvPr/>
            </p:nvSpPr>
            <p:spPr>
              <a:xfrm>
                <a:off x="3505200" y="1607976"/>
                <a:ext cx="4876800" cy="1295266"/>
              </a:xfrm>
              <a:custGeom>
                <a:avLst/>
                <a:gdLst>
                  <a:gd name="connsiteX0" fmla="*/ 0 w 6941976"/>
                  <a:gd name="connsiteY0" fmla="*/ 0 h 951723"/>
                  <a:gd name="connsiteX1" fmla="*/ 6941976 w 6941976"/>
                  <a:gd name="connsiteY1" fmla="*/ 0 h 951723"/>
                  <a:gd name="connsiteX2" fmla="*/ 6941976 w 6941976"/>
                  <a:gd name="connsiteY2" fmla="*/ 951723 h 951723"/>
                  <a:gd name="connsiteX3" fmla="*/ 0 w 6941976"/>
                  <a:gd name="connsiteY3" fmla="*/ 951723 h 951723"/>
                  <a:gd name="connsiteX4" fmla="*/ 0 w 6941976"/>
                  <a:gd name="connsiteY4" fmla="*/ 0 h 951723"/>
                  <a:gd name="connsiteX0" fmla="*/ 0 w 6941976"/>
                  <a:gd name="connsiteY0" fmla="*/ 0 h 951724"/>
                  <a:gd name="connsiteX1" fmla="*/ 6941976 w 6941976"/>
                  <a:gd name="connsiteY1" fmla="*/ 0 h 951724"/>
                  <a:gd name="connsiteX2" fmla="*/ 6941976 w 6941976"/>
                  <a:gd name="connsiteY2" fmla="*/ 951723 h 951724"/>
                  <a:gd name="connsiteX3" fmla="*/ 3359021 w 6941976"/>
                  <a:gd name="connsiteY3" fmla="*/ 951724 h 951724"/>
                  <a:gd name="connsiteX4" fmla="*/ 0 w 6941976"/>
                  <a:gd name="connsiteY4" fmla="*/ 951723 h 951724"/>
                  <a:gd name="connsiteX5" fmla="*/ 0 w 6941976"/>
                  <a:gd name="connsiteY5" fmla="*/ 0 h 951724"/>
                  <a:gd name="connsiteX0" fmla="*/ 0 w 6941976"/>
                  <a:gd name="connsiteY0" fmla="*/ 0 h 951723"/>
                  <a:gd name="connsiteX1" fmla="*/ 6941976 w 6941976"/>
                  <a:gd name="connsiteY1" fmla="*/ 0 h 951723"/>
                  <a:gd name="connsiteX2" fmla="*/ 6941976 w 6941976"/>
                  <a:gd name="connsiteY2" fmla="*/ 951723 h 951723"/>
                  <a:gd name="connsiteX3" fmla="*/ 3321699 w 6941976"/>
                  <a:gd name="connsiteY3" fmla="*/ 634484 h 951723"/>
                  <a:gd name="connsiteX4" fmla="*/ 0 w 6941976"/>
                  <a:gd name="connsiteY4" fmla="*/ 951723 h 951723"/>
                  <a:gd name="connsiteX5" fmla="*/ 0 w 6941976"/>
                  <a:gd name="connsiteY5" fmla="*/ 0 h 951723"/>
                  <a:gd name="connsiteX0" fmla="*/ 0 w 6941976"/>
                  <a:gd name="connsiteY0" fmla="*/ 0 h 951723"/>
                  <a:gd name="connsiteX1" fmla="*/ 6941976 w 6941976"/>
                  <a:gd name="connsiteY1" fmla="*/ 0 h 951723"/>
                  <a:gd name="connsiteX2" fmla="*/ 6941976 w 6941976"/>
                  <a:gd name="connsiteY2" fmla="*/ 951723 h 951723"/>
                  <a:gd name="connsiteX3" fmla="*/ 3321699 w 6941976"/>
                  <a:gd name="connsiteY3" fmla="*/ 634484 h 951723"/>
                  <a:gd name="connsiteX4" fmla="*/ 0 w 6941976"/>
                  <a:gd name="connsiteY4" fmla="*/ 951723 h 951723"/>
                  <a:gd name="connsiteX5" fmla="*/ 0 w 6941976"/>
                  <a:gd name="connsiteY5" fmla="*/ 0 h 951723"/>
                  <a:gd name="connsiteX0" fmla="*/ 0 w 6941976"/>
                  <a:gd name="connsiteY0" fmla="*/ 0 h 968694"/>
                  <a:gd name="connsiteX1" fmla="*/ 6941976 w 6941976"/>
                  <a:gd name="connsiteY1" fmla="*/ 0 h 968694"/>
                  <a:gd name="connsiteX2" fmla="*/ 6941976 w 6941976"/>
                  <a:gd name="connsiteY2" fmla="*/ 951723 h 968694"/>
                  <a:gd name="connsiteX3" fmla="*/ 3321699 w 6941976"/>
                  <a:gd name="connsiteY3" fmla="*/ 634484 h 968694"/>
                  <a:gd name="connsiteX4" fmla="*/ 0 w 6941976"/>
                  <a:gd name="connsiteY4" fmla="*/ 951723 h 968694"/>
                  <a:gd name="connsiteX5" fmla="*/ 0 w 6941976"/>
                  <a:gd name="connsiteY5" fmla="*/ 0 h 968694"/>
                  <a:gd name="connsiteX0" fmla="*/ 0 w 6941976"/>
                  <a:gd name="connsiteY0" fmla="*/ 9331 h 978025"/>
                  <a:gd name="connsiteX1" fmla="*/ 3312367 w 6941976"/>
                  <a:gd name="connsiteY1" fmla="*/ 0 h 978025"/>
                  <a:gd name="connsiteX2" fmla="*/ 6941976 w 6941976"/>
                  <a:gd name="connsiteY2" fmla="*/ 9331 h 978025"/>
                  <a:gd name="connsiteX3" fmla="*/ 6941976 w 6941976"/>
                  <a:gd name="connsiteY3" fmla="*/ 961054 h 978025"/>
                  <a:gd name="connsiteX4" fmla="*/ 3321699 w 6941976"/>
                  <a:gd name="connsiteY4" fmla="*/ 643815 h 978025"/>
                  <a:gd name="connsiteX5" fmla="*/ 0 w 6941976"/>
                  <a:gd name="connsiteY5" fmla="*/ 961054 h 978025"/>
                  <a:gd name="connsiteX6" fmla="*/ 0 w 6941976"/>
                  <a:gd name="connsiteY6" fmla="*/ 9331 h 978025"/>
                  <a:gd name="connsiteX0" fmla="*/ 0 w 6941976"/>
                  <a:gd name="connsiteY0" fmla="*/ 326572 h 1295266"/>
                  <a:gd name="connsiteX1" fmla="*/ 3321698 w 6941976"/>
                  <a:gd name="connsiteY1" fmla="*/ 0 h 1295266"/>
                  <a:gd name="connsiteX2" fmla="*/ 6941976 w 6941976"/>
                  <a:gd name="connsiteY2" fmla="*/ 326572 h 1295266"/>
                  <a:gd name="connsiteX3" fmla="*/ 6941976 w 6941976"/>
                  <a:gd name="connsiteY3" fmla="*/ 1278295 h 1295266"/>
                  <a:gd name="connsiteX4" fmla="*/ 3321699 w 6941976"/>
                  <a:gd name="connsiteY4" fmla="*/ 961056 h 1295266"/>
                  <a:gd name="connsiteX5" fmla="*/ 0 w 6941976"/>
                  <a:gd name="connsiteY5" fmla="*/ 1278295 h 1295266"/>
                  <a:gd name="connsiteX6" fmla="*/ 0 w 6941976"/>
                  <a:gd name="connsiteY6" fmla="*/ 326572 h 1295266"/>
                  <a:gd name="connsiteX0" fmla="*/ 0 w 6941976"/>
                  <a:gd name="connsiteY0" fmla="*/ 326572 h 1295266"/>
                  <a:gd name="connsiteX1" fmla="*/ 3321698 w 6941976"/>
                  <a:gd name="connsiteY1" fmla="*/ 0 h 1295266"/>
                  <a:gd name="connsiteX2" fmla="*/ 6941976 w 6941976"/>
                  <a:gd name="connsiteY2" fmla="*/ 326572 h 1295266"/>
                  <a:gd name="connsiteX3" fmla="*/ 6941976 w 6941976"/>
                  <a:gd name="connsiteY3" fmla="*/ 1278295 h 1295266"/>
                  <a:gd name="connsiteX4" fmla="*/ 3321699 w 6941976"/>
                  <a:gd name="connsiteY4" fmla="*/ 961056 h 1295266"/>
                  <a:gd name="connsiteX5" fmla="*/ 0 w 6941976"/>
                  <a:gd name="connsiteY5" fmla="*/ 1278295 h 1295266"/>
                  <a:gd name="connsiteX6" fmla="*/ 0 w 6941976"/>
                  <a:gd name="connsiteY6" fmla="*/ 326572 h 129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1976" h="1295266">
                    <a:moveTo>
                      <a:pt x="0" y="326572"/>
                    </a:moveTo>
                    <a:cubicBezTo>
                      <a:pt x="553616" y="113523"/>
                      <a:pt x="2164702" y="0"/>
                      <a:pt x="3321698" y="0"/>
                    </a:cubicBezTo>
                    <a:cubicBezTo>
                      <a:pt x="4478694" y="0"/>
                      <a:pt x="6338596" y="113523"/>
                      <a:pt x="6941976" y="326572"/>
                    </a:cubicBezTo>
                    <a:lnTo>
                      <a:pt x="6941976" y="1278295"/>
                    </a:lnTo>
                    <a:cubicBezTo>
                      <a:pt x="6338597" y="1384042"/>
                      <a:pt x="4478695" y="961056"/>
                      <a:pt x="3321699" y="961056"/>
                    </a:cubicBezTo>
                    <a:cubicBezTo>
                      <a:pt x="2164703" y="961056"/>
                      <a:pt x="553616" y="1384042"/>
                      <a:pt x="0" y="1278295"/>
                    </a:cubicBezTo>
                    <a:lnTo>
                      <a:pt x="0" y="326572"/>
                    </a:lnTo>
                    <a:close/>
                  </a:path>
                </a:pathLst>
              </a:custGeom>
              <a:solidFill>
                <a:schemeClr val="tx1">
                  <a:lumMod val="65000"/>
                  <a:lumOff val="35000"/>
                  <a:alpha val="87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2" name="Rectangle 41"/>
              <p:cNvSpPr/>
              <p:nvPr/>
            </p:nvSpPr>
            <p:spPr>
              <a:xfrm>
                <a:off x="3582098" y="1600107"/>
                <a:ext cx="4723816" cy="91377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170" name="TextBox 42"/>
              <p:cNvSpPr txBox="1">
                <a:spLocks noChangeArrowheads="1"/>
              </p:cNvSpPr>
              <p:nvPr/>
            </p:nvSpPr>
            <p:spPr bwMode="auto">
              <a:xfrm>
                <a:off x="3741229" y="1834884"/>
                <a:ext cx="1729686" cy="441984"/>
              </a:xfrm>
              <a:prstGeom prst="rect">
                <a:avLst/>
              </a:prstGeom>
              <a:noFill/>
              <a:ln w="9525">
                <a:noFill/>
                <a:miter lim="800000"/>
                <a:headEnd/>
                <a:tailEnd/>
              </a:ln>
            </p:spPr>
            <p:txBody>
              <a:bodyPr wrap="none">
                <a:spAutoFit/>
              </a:bodyPr>
              <a:lstStyle/>
              <a:p>
                <a:r>
                  <a:rPr lang="en-US" sz="2000">
                    <a:solidFill>
                      <a:schemeClr val="bg1"/>
                    </a:solidFill>
                    <a:latin typeface="Calibri" pitchFamily="34" charset="0"/>
                  </a:rPr>
                  <a:t>Slow delivery</a:t>
                </a:r>
              </a:p>
            </p:txBody>
          </p:sp>
        </p:grpSp>
        <p:sp>
          <p:nvSpPr>
            <p:cNvPr id="40" name="Oval 39"/>
            <p:cNvSpPr/>
            <p:nvPr/>
          </p:nvSpPr>
          <p:spPr>
            <a:xfrm>
              <a:off x="2829939" y="1598354"/>
              <a:ext cx="914400" cy="9144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a:solidFill>
                    <a:schemeClr val="bg1"/>
                  </a:solidFill>
                  <a:effectLst>
                    <a:innerShdw blurRad="63500" dist="50800" dir="13500000">
                      <a:prstClr val="black">
                        <a:alpha val="50000"/>
                      </a:prstClr>
                    </a:innerShdw>
                  </a:effectLst>
                  <a:latin typeface="Arial Black" panose="020B0A04020102020204" pitchFamily="34" charset="0"/>
                </a:rPr>
                <a:t>3</a:t>
              </a:r>
            </a:p>
          </p:txBody>
        </p:sp>
      </p:grpSp>
      <p:grpSp>
        <p:nvGrpSpPr>
          <p:cNvPr id="6149" name="Group 43"/>
          <p:cNvGrpSpPr>
            <a:grpSpLocks/>
          </p:cNvGrpSpPr>
          <p:nvPr/>
        </p:nvGrpSpPr>
        <p:grpSpPr bwMode="auto">
          <a:xfrm>
            <a:off x="71438" y="4857750"/>
            <a:ext cx="3929062" cy="1181100"/>
            <a:chOff x="2829939" y="1598354"/>
            <a:chExt cx="5552061" cy="1304888"/>
          </a:xfrm>
        </p:grpSpPr>
        <p:grpSp>
          <p:nvGrpSpPr>
            <p:cNvPr id="6157" name="Group 44"/>
            <p:cNvGrpSpPr>
              <a:grpSpLocks/>
            </p:cNvGrpSpPr>
            <p:nvPr/>
          </p:nvGrpSpPr>
          <p:grpSpPr bwMode="auto">
            <a:xfrm>
              <a:off x="3505200" y="1600200"/>
              <a:ext cx="4876800" cy="1303042"/>
              <a:chOff x="3505200" y="1600200"/>
              <a:chExt cx="4876800" cy="1303042"/>
            </a:xfrm>
          </p:grpSpPr>
          <p:sp>
            <p:nvSpPr>
              <p:cNvPr id="47" name="Rectangle 4"/>
              <p:cNvSpPr/>
              <p:nvPr/>
            </p:nvSpPr>
            <p:spPr>
              <a:xfrm>
                <a:off x="3505200" y="1607976"/>
                <a:ext cx="4876800" cy="1295266"/>
              </a:xfrm>
              <a:custGeom>
                <a:avLst/>
                <a:gdLst>
                  <a:gd name="connsiteX0" fmla="*/ 0 w 6941976"/>
                  <a:gd name="connsiteY0" fmla="*/ 0 h 951723"/>
                  <a:gd name="connsiteX1" fmla="*/ 6941976 w 6941976"/>
                  <a:gd name="connsiteY1" fmla="*/ 0 h 951723"/>
                  <a:gd name="connsiteX2" fmla="*/ 6941976 w 6941976"/>
                  <a:gd name="connsiteY2" fmla="*/ 951723 h 951723"/>
                  <a:gd name="connsiteX3" fmla="*/ 0 w 6941976"/>
                  <a:gd name="connsiteY3" fmla="*/ 951723 h 951723"/>
                  <a:gd name="connsiteX4" fmla="*/ 0 w 6941976"/>
                  <a:gd name="connsiteY4" fmla="*/ 0 h 951723"/>
                  <a:gd name="connsiteX0" fmla="*/ 0 w 6941976"/>
                  <a:gd name="connsiteY0" fmla="*/ 0 h 951724"/>
                  <a:gd name="connsiteX1" fmla="*/ 6941976 w 6941976"/>
                  <a:gd name="connsiteY1" fmla="*/ 0 h 951724"/>
                  <a:gd name="connsiteX2" fmla="*/ 6941976 w 6941976"/>
                  <a:gd name="connsiteY2" fmla="*/ 951723 h 951724"/>
                  <a:gd name="connsiteX3" fmla="*/ 3359021 w 6941976"/>
                  <a:gd name="connsiteY3" fmla="*/ 951724 h 951724"/>
                  <a:gd name="connsiteX4" fmla="*/ 0 w 6941976"/>
                  <a:gd name="connsiteY4" fmla="*/ 951723 h 951724"/>
                  <a:gd name="connsiteX5" fmla="*/ 0 w 6941976"/>
                  <a:gd name="connsiteY5" fmla="*/ 0 h 951724"/>
                  <a:gd name="connsiteX0" fmla="*/ 0 w 6941976"/>
                  <a:gd name="connsiteY0" fmla="*/ 0 h 951723"/>
                  <a:gd name="connsiteX1" fmla="*/ 6941976 w 6941976"/>
                  <a:gd name="connsiteY1" fmla="*/ 0 h 951723"/>
                  <a:gd name="connsiteX2" fmla="*/ 6941976 w 6941976"/>
                  <a:gd name="connsiteY2" fmla="*/ 951723 h 951723"/>
                  <a:gd name="connsiteX3" fmla="*/ 3321699 w 6941976"/>
                  <a:gd name="connsiteY3" fmla="*/ 634484 h 951723"/>
                  <a:gd name="connsiteX4" fmla="*/ 0 w 6941976"/>
                  <a:gd name="connsiteY4" fmla="*/ 951723 h 951723"/>
                  <a:gd name="connsiteX5" fmla="*/ 0 w 6941976"/>
                  <a:gd name="connsiteY5" fmla="*/ 0 h 951723"/>
                  <a:gd name="connsiteX0" fmla="*/ 0 w 6941976"/>
                  <a:gd name="connsiteY0" fmla="*/ 0 h 951723"/>
                  <a:gd name="connsiteX1" fmla="*/ 6941976 w 6941976"/>
                  <a:gd name="connsiteY1" fmla="*/ 0 h 951723"/>
                  <a:gd name="connsiteX2" fmla="*/ 6941976 w 6941976"/>
                  <a:gd name="connsiteY2" fmla="*/ 951723 h 951723"/>
                  <a:gd name="connsiteX3" fmla="*/ 3321699 w 6941976"/>
                  <a:gd name="connsiteY3" fmla="*/ 634484 h 951723"/>
                  <a:gd name="connsiteX4" fmla="*/ 0 w 6941976"/>
                  <a:gd name="connsiteY4" fmla="*/ 951723 h 951723"/>
                  <a:gd name="connsiteX5" fmla="*/ 0 w 6941976"/>
                  <a:gd name="connsiteY5" fmla="*/ 0 h 951723"/>
                  <a:gd name="connsiteX0" fmla="*/ 0 w 6941976"/>
                  <a:gd name="connsiteY0" fmla="*/ 0 h 968694"/>
                  <a:gd name="connsiteX1" fmla="*/ 6941976 w 6941976"/>
                  <a:gd name="connsiteY1" fmla="*/ 0 h 968694"/>
                  <a:gd name="connsiteX2" fmla="*/ 6941976 w 6941976"/>
                  <a:gd name="connsiteY2" fmla="*/ 951723 h 968694"/>
                  <a:gd name="connsiteX3" fmla="*/ 3321699 w 6941976"/>
                  <a:gd name="connsiteY3" fmla="*/ 634484 h 968694"/>
                  <a:gd name="connsiteX4" fmla="*/ 0 w 6941976"/>
                  <a:gd name="connsiteY4" fmla="*/ 951723 h 968694"/>
                  <a:gd name="connsiteX5" fmla="*/ 0 w 6941976"/>
                  <a:gd name="connsiteY5" fmla="*/ 0 h 968694"/>
                  <a:gd name="connsiteX0" fmla="*/ 0 w 6941976"/>
                  <a:gd name="connsiteY0" fmla="*/ 9331 h 978025"/>
                  <a:gd name="connsiteX1" fmla="*/ 3312367 w 6941976"/>
                  <a:gd name="connsiteY1" fmla="*/ 0 h 978025"/>
                  <a:gd name="connsiteX2" fmla="*/ 6941976 w 6941976"/>
                  <a:gd name="connsiteY2" fmla="*/ 9331 h 978025"/>
                  <a:gd name="connsiteX3" fmla="*/ 6941976 w 6941976"/>
                  <a:gd name="connsiteY3" fmla="*/ 961054 h 978025"/>
                  <a:gd name="connsiteX4" fmla="*/ 3321699 w 6941976"/>
                  <a:gd name="connsiteY4" fmla="*/ 643815 h 978025"/>
                  <a:gd name="connsiteX5" fmla="*/ 0 w 6941976"/>
                  <a:gd name="connsiteY5" fmla="*/ 961054 h 978025"/>
                  <a:gd name="connsiteX6" fmla="*/ 0 w 6941976"/>
                  <a:gd name="connsiteY6" fmla="*/ 9331 h 978025"/>
                  <a:gd name="connsiteX0" fmla="*/ 0 w 6941976"/>
                  <a:gd name="connsiteY0" fmla="*/ 326572 h 1295266"/>
                  <a:gd name="connsiteX1" fmla="*/ 3321698 w 6941976"/>
                  <a:gd name="connsiteY1" fmla="*/ 0 h 1295266"/>
                  <a:gd name="connsiteX2" fmla="*/ 6941976 w 6941976"/>
                  <a:gd name="connsiteY2" fmla="*/ 326572 h 1295266"/>
                  <a:gd name="connsiteX3" fmla="*/ 6941976 w 6941976"/>
                  <a:gd name="connsiteY3" fmla="*/ 1278295 h 1295266"/>
                  <a:gd name="connsiteX4" fmla="*/ 3321699 w 6941976"/>
                  <a:gd name="connsiteY4" fmla="*/ 961056 h 1295266"/>
                  <a:gd name="connsiteX5" fmla="*/ 0 w 6941976"/>
                  <a:gd name="connsiteY5" fmla="*/ 1278295 h 1295266"/>
                  <a:gd name="connsiteX6" fmla="*/ 0 w 6941976"/>
                  <a:gd name="connsiteY6" fmla="*/ 326572 h 1295266"/>
                  <a:gd name="connsiteX0" fmla="*/ 0 w 6941976"/>
                  <a:gd name="connsiteY0" fmla="*/ 326572 h 1295266"/>
                  <a:gd name="connsiteX1" fmla="*/ 3321698 w 6941976"/>
                  <a:gd name="connsiteY1" fmla="*/ 0 h 1295266"/>
                  <a:gd name="connsiteX2" fmla="*/ 6941976 w 6941976"/>
                  <a:gd name="connsiteY2" fmla="*/ 326572 h 1295266"/>
                  <a:gd name="connsiteX3" fmla="*/ 6941976 w 6941976"/>
                  <a:gd name="connsiteY3" fmla="*/ 1278295 h 1295266"/>
                  <a:gd name="connsiteX4" fmla="*/ 3321699 w 6941976"/>
                  <a:gd name="connsiteY4" fmla="*/ 961056 h 1295266"/>
                  <a:gd name="connsiteX5" fmla="*/ 0 w 6941976"/>
                  <a:gd name="connsiteY5" fmla="*/ 1278295 h 1295266"/>
                  <a:gd name="connsiteX6" fmla="*/ 0 w 6941976"/>
                  <a:gd name="connsiteY6" fmla="*/ 326572 h 129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1976" h="1295266">
                    <a:moveTo>
                      <a:pt x="0" y="326572"/>
                    </a:moveTo>
                    <a:cubicBezTo>
                      <a:pt x="553616" y="113523"/>
                      <a:pt x="2164702" y="0"/>
                      <a:pt x="3321698" y="0"/>
                    </a:cubicBezTo>
                    <a:cubicBezTo>
                      <a:pt x="4478694" y="0"/>
                      <a:pt x="6338596" y="113523"/>
                      <a:pt x="6941976" y="326572"/>
                    </a:cubicBezTo>
                    <a:lnTo>
                      <a:pt x="6941976" y="1278295"/>
                    </a:lnTo>
                    <a:cubicBezTo>
                      <a:pt x="6338597" y="1384042"/>
                      <a:pt x="4478695" y="961056"/>
                      <a:pt x="3321699" y="961056"/>
                    </a:cubicBezTo>
                    <a:cubicBezTo>
                      <a:pt x="2164703" y="961056"/>
                      <a:pt x="553616" y="1384042"/>
                      <a:pt x="0" y="1278295"/>
                    </a:cubicBezTo>
                    <a:lnTo>
                      <a:pt x="0" y="326572"/>
                    </a:lnTo>
                    <a:close/>
                  </a:path>
                </a:pathLst>
              </a:custGeom>
              <a:solidFill>
                <a:schemeClr val="tx1">
                  <a:lumMod val="65000"/>
                  <a:lumOff val="35000"/>
                  <a:alpha val="87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8" name="Rectangle 47"/>
              <p:cNvSpPr/>
              <p:nvPr/>
            </p:nvSpPr>
            <p:spPr>
              <a:xfrm>
                <a:off x="3581430" y="1600108"/>
                <a:ext cx="4724299" cy="9137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163" name="TextBox 48"/>
              <p:cNvSpPr txBox="1">
                <a:spLocks noChangeArrowheads="1"/>
              </p:cNvSpPr>
              <p:nvPr/>
            </p:nvSpPr>
            <p:spPr bwMode="auto">
              <a:xfrm>
                <a:off x="3741229" y="1834884"/>
                <a:ext cx="2184845" cy="441984"/>
              </a:xfrm>
              <a:prstGeom prst="rect">
                <a:avLst/>
              </a:prstGeom>
              <a:noFill/>
              <a:ln w="9525">
                <a:noFill/>
                <a:miter lim="800000"/>
                <a:headEnd/>
                <a:tailEnd/>
              </a:ln>
            </p:spPr>
            <p:txBody>
              <a:bodyPr wrap="none">
                <a:spAutoFit/>
              </a:bodyPr>
              <a:lstStyle/>
              <a:p>
                <a:r>
                  <a:rPr lang="en-US" sz="2000">
                    <a:solidFill>
                      <a:schemeClr val="bg1"/>
                    </a:solidFill>
                    <a:latin typeface="Calibri" pitchFamily="34" charset="0"/>
                  </a:rPr>
                  <a:t>Targeted delivery</a:t>
                </a:r>
              </a:p>
            </p:txBody>
          </p:sp>
        </p:grpSp>
        <p:sp>
          <p:nvSpPr>
            <p:cNvPr id="46" name="Oval 45"/>
            <p:cNvSpPr/>
            <p:nvPr/>
          </p:nvSpPr>
          <p:spPr>
            <a:xfrm>
              <a:off x="2829939" y="1598354"/>
              <a:ext cx="914400" cy="9144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a:solidFill>
                    <a:schemeClr val="bg1"/>
                  </a:solidFill>
                  <a:effectLst>
                    <a:innerShdw blurRad="63500" dist="50800" dir="13500000">
                      <a:prstClr val="black">
                        <a:alpha val="50000"/>
                      </a:prstClr>
                    </a:innerShdw>
                  </a:effectLst>
                  <a:latin typeface="Arial Black" panose="020B0A04020102020204" pitchFamily="34" charset="0"/>
                </a:rPr>
                <a:t>4</a:t>
              </a:r>
            </a:p>
          </p:txBody>
        </p:sp>
      </p:grpSp>
      <p:sp>
        <p:nvSpPr>
          <p:cNvPr id="28" name="Rectangle 27"/>
          <p:cNvSpPr/>
          <p:nvPr/>
        </p:nvSpPr>
        <p:spPr>
          <a:xfrm>
            <a:off x="0" y="-4763"/>
            <a:ext cx="9144000" cy="4603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151" name="TextBox 28"/>
          <p:cNvSpPr txBox="1">
            <a:spLocks noChangeArrowheads="1"/>
          </p:cNvSpPr>
          <p:nvPr/>
        </p:nvSpPr>
        <p:spPr bwMode="auto">
          <a:xfrm>
            <a:off x="4286250" y="1814513"/>
            <a:ext cx="4572000" cy="4092575"/>
          </a:xfrm>
          <a:prstGeom prst="rect">
            <a:avLst/>
          </a:prstGeom>
          <a:noFill/>
          <a:ln w="9525">
            <a:noFill/>
            <a:miter lim="800000"/>
            <a:headEnd/>
            <a:tailEnd/>
          </a:ln>
        </p:spPr>
        <p:txBody>
          <a:bodyPr>
            <a:spAutoFit/>
          </a:bodyPr>
          <a:lstStyle/>
          <a:p>
            <a:pPr algn="just"/>
            <a:r>
              <a:rPr lang="en-US" sz="2000">
                <a:latin typeface="Times New Roman" pitchFamily="18" charset="0"/>
                <a:cs typeface="Times New Roman" pitchFamily="18" charset="0"/>
              </a:rPr>
              <a:t>Unique features of nano-fertilizers include ultrahigh absorption rate, increased production, photosynthesis and significant leaf SA expansion. </a:t>
            </a:r>
          </a:p>
          <a:p>
            <a:pPr algn="just"/>
            <a:endParaRPr lang="en-US" sz="2000">
              <a:latin typeface="Times New Roman" pitchFamily="18" charset="0"/>
              <a:cs typeface="Times New Roman" pitchFamily="18" charset="0"/>
            </a:endParaRPr>
          </a:p>
          <a:p>
            <a:pPr algn="just"/>
            <a:r>
              <a:rPr lang="en-US" sz="2000">
                <a:latin typeface="Times New Roman" pitchFamily="18" charset="0"/>
                <a:cs typeface="Times New Roman" pitchFamily="18" charset="0"/>
              </a:rPr>
              <a:t>For example: Nano-urea increased grain yield by 10.2 % and agronomic efficiency of nitrogen fertilizer 44.5 %  than normal urea.</a:t>
            </a:r>
          </a:p>
          <a:p>
            <a:pPr algn="just"/>
            <a:endParaRPr lang="en-US" sz="2000">
              <a:latin typeface="Times New Roman" pitchFamily="18" charset="0"/>
              <a:cs typeface="Times New Roman" pitchFamily="18" charset="0"/>
            </a:endParaRPr>
          </a:p>
          <a:p>
            <a:pPr algn="just"/>
            <a:r>
              <a:rPr lang="en-US" sz="2000">
                <a:latin typeface="Times New Roman" pitchFamily="18" charset="0"/>
                <a:cs typeface="Times New Roman" pitchFamily="18" charset="0"/>
              </a:rPr>
              <a:t>The application of nano-urea can save up to 12.4-41.7 %  of nitrogen application to the soil. (Huang et al., 2015).</a:t>
            </a:r>
            <a:endParaRPr lang="en-US" sz="2000"/>
          </a:p>
        </p:txBody>
      </p:sp>
      <p:grpSp>
        <p:nvGrpSpPr>
          <p:cNvPr id="6152" name="Group 29"/>
          <p:cNvGrpSpPr>
            <a:grpSpLocks/>
          </p:cNvGrpSpPr>
          <p:nvPr/>
        </p:nvGrpSpPr>
        <p:grpSpPr bwMode="auto">
          <a:xfrm>
            <a:off x="500063" y="142875"/>
            <a:ext cx="8229600" cy="928688"/>
            <a:chOff x="0" y="0"/>
            <a:chExt cx="8229599" cy="1055340"/>
          </a:xfrm>
        </p:grpSpPr>
        <p:sp>
          <p:nvSpPr>
            <p:cNvPr id="31" name="Rounded Rectangle 30"/>
            <p:cNvSpPr/>
            <p:nvPr/>
          </p:nvSpPr>
          <p:spPr>
            <a:xfrm>
              <a:off x="0" y="0"/>
              <a:ext cx="8229599" cy="10553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2" name="Rounded Rectangle 4"/>
            <p:cNvSpPr/>
            <p:nvPr/>
          </p:nvSpPr>
          <p:spPr>
            <a:xfrm>
              <a:off x="50800" y="52317"/>
              <a:ext cx="8127999" cy="876744"/>
            </a:xfrm>
            <a:prstGeom prst="rect">
              <a:avLst/>
            </a:prstGeom>
          </p:spPr>
          <p:style>
            <a:lnRef idx="0">
              <a:scrgbClr r="0" g="0" b="0"/>
            </a:lnRef>
            <a:fillRef idx="0">
              <a:scrgbClr r="0" g="0" b="0"/>
            </a:fillRef>
            <a:effectRef idx="0">
              <a:scrgbClr r="0" g="0" b="0"/>
            </a:effectRef>
            <a:fontRef idx="minor">
              <a:schemeClr val="lt1"/>
            </a:fontRef>
          </p:style>
          <p:txBody>
            <a:bodyPr lIns="167640" tIns="167640" rIns="167640" bIns="167640" spcCol="1270" anchor="ctr"/>
            <a:lstStyle/>
            <a:p>
              <a:pPr algn="ctr" defTabSz="1955800">
                <a:lnSpc>
                  <a:spcPct val="90000"/>
                </a:lnSpc>
                <a:spcAft>
                  <a:spcPct val="35000"/>
                </a:spcAft>
                <a:defRPr/>
              </a:pPr>
              <a:r>
                <a:rPr lang="en-US" sz="3200" dirty="0"/>
                <a:t>EFFECT OF NANOTECHNOLGY IN FERTILIZER</a:t>
              </a:r>
              <a:endParaRPr lang="en-IN" sz="3200"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ADVANTAGE AND DISADVANTAGE</a:t>
            </a:r>
          </a:p>
        </p:txBody>
      </p:sp>
      <p:grpSp>
        <p:nvGrpSpPr>
          <p:cNvPr id="7171" name="Group 27"/>
          <p:cNvGrpSpPr>
            <a:grpSpLocks/>
          </p:cNvGrpSpPr>
          <p:nvPr/>
        </p:nvGrpSpPr>
        <p:grpSpPr bwMode="auto">
          <a:xfrm>
            <a:off x="1049338" y="1676400"/>
            <a:ext cx="3925887" cy="4129088"/>
            <a:chOff x="639097" y="1600200"/>
            <a:chExt cx="4565885" cy="4800600"/>
          </a:xfrm>
        </p:grpSpPr>
        <p:sp>
          <p:nvSpPr>
            <p:cNvPr id="3" name="Rectangle 2"/>
            <p:cNvSpPr/>
            <p:nvPr/>
          </p:nvSpPr>
          <p:spPr>
            <a:xfrm>
              <a:off x="639097" y="1600200"/>
              <a:ext cx="2210014" cy="4800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188" name="TextBox 16"/>
            <p:cNvSpPr txBox="1">
              <a:spLocks noChangeArrowheads="1"/>
            </p:cNvSpPr>
            <p:nvPr/>
          </p:nvSpPr>
          <p:spPr bwMode="auto">
            <a:xfrm rot="-5400000">
              <a:off x="390365" y="3728673"/>
              <a:ext cx="1558542" cy="483106"/>
            </a:xfrm>
            <a:prstGeom prst="rect">
              <a:avLst/>
            </a:prstGeom>
            <a:noFill/>
            <a:ln w="9525">
              <a:noFill/>
              <a:miter lim="800000"/>
              <a:headEnd/>
              <a:tailEnd/>
            </a:ln>
          </p:spPr>
          <p:txBody>
            <a:bodyPr wrap="none">
              <a:spAutoFit/>
            </a:bodyPr>
            <a:lstStyle/>
            <a:p>
              <a:pPr algn="ctr"/>
              <a:r>
                <a:rPr lang="en-US" sz="2100" b="1">
                  <a:solidFill>
                    <a:schemeClr val="bg1"/>
                  </a:solidFill>
                  <a:latin typeface="Acme"/>
                </a:rPr>
                <a:t>ADVANTAGE</a:t>
              </a:r>
            </a:p>
          </p:txBody>
        </p:sp>
        <p:grpSp>
          <p:nvGrpSpPr>
            <p:cNvPr id="7189" name="Group 26"/>
            <p:cNvGrpSpPr>
              <a:grpSpLocks/>
            </p:cNvGrpSpPr>
            <p:nvPr/>
          </p:nvGrpSpPr>
          <p:grpSpPr bwMode="auto">
            <a:xfrm>
              <a:off x="1676400" y="1936678"/>
              <a:ext cx="3059705" cy="845191"/>
              <a:chOff x="1676400" y="1936678"/>
              <a:chExt cx="3059705" cy="845191"/>
            </a:xfrm>
          </p:grpSpPr>
          <p:sp>
            <p:nvSpPr>
              <p:cNvPr id="4" name="Rectangle 3"/>
              <p:cNvSpPr/>
              <p:nvPr/>
            </p:nvSpPr>
            <p:spPr>
              <a:xfrm>
                <a:off x="1676714" y="1936113"/>
                <a:ext cx="2996534" cy="762264"/>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200" name="TextBox 17"/>
              <p:cNvSpPr txBox="1">
                <a:spLocks noChangeArrowheads="1"/>
              </p:cNvSpPr>
              <p:nvPr/>
            </p:nvSpPr>
            <p:spPr bwMode="auto">
              <a:xfrm>
                <a:off x="1854089" y="1958798"/>
                <a:ext cx="2882016" cy="823071"/>
              </a:xfrm>
              <a:prstGeom prst="rect">
                <a:avLst/>
              </a:prstGeom>
              <a:noFill/>
              <a:ln w="9525">
                <a:noFill/>
                <a:miter lim="800000"/>
                <a:headEnd/>
                <a:tailEnd/>
              </a:ln>
            </p:spPr>
            <p:txBody>
              <a:bodyPr wrap="none">
                <a:spAutoFit/>
              </a:bodyPr>
              <a:lstStyle/>
              <a:p>
                <a:r>
                  <a:rPr lang="en-US" sz="2000">
                    <a:latin typeface="Calibri" pitchFamily="34" charset="0"/>
                  </a:rPr>
                  <a:t>Nano coating- reduce </a:t>
                </a:r>
              </a:p>
              <a:p>
                <a:r>
                  <a:rPr lang="en-US" sz="2000">
                    <a:latin typeface="Calibri" pitchFamily="34" charset="0"/>
                  </a:rPr>
                  <a:t>cost</a:t>
                </a:r>
              </a:p>
            </p:txBody>
          </p:sp>
        </p:grpSp>
        <p:grpSp>
          <p:nvGrpSpPr>
            <p:cNvPr id="7190" name="Group 25"/>
            <p:cNvGrpSpPr>
              <a:grpSpLocks/>
            </p:cNvGrpSpPr>
            <p:nvPr/>
          </p:nvGrpSpPr>
          <p:grpSpPr bwMode="auto">
            <a:xfrm>
              <a:off x="1700634" y="2971410"/>
              <a:ext cx="2971800" cy="762000"/>
              <a:chOff x="1700634" y="2971409"/>
              <a:chExt cx="2971800" cy="762000"/>
            </a:xfrm>
          </p:grpSpPr>
          <p:sp>
            <p:nvSpPr>
              <p:cNvPr id="5" name="Rectangle 4"/>
              <p:cNvSpPr/>
              <p:nvPr/>
            </p:nvSpPr>
            <p:spPr>
              <a:xfrm>
                <a:off x="1700715" y="2971536"/>
                <a:ext cx="2972534" cy="762263"/>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198" name="TextBox 18"/>
              <p:cNvSpPr txBox="1">
                <a:spLocks noChangeArrowheads="1"/>
              </p:cNvSpPr>
              <p:nvPr/>
            </p:nvSpPr>
            <p:spPr bwMode="auto">
              <a:xfrm>
                <a:off x="1700634" y="3084639"/>
                <a:ext cx="2759451" cy="465214"/>
              </a:xfrm>
              <a:prstGeom prst="rect">
                <a:avLst/>
              </a:prstGeom>
              <a:noFill/>
              <a:ln w="9525">
                <a:noFill/>
                <a:miter lim="800000"/>
                <a:headEnd/>
                <a:tailEnd/>
              </a:ln>
            </p:spPr>
            <p:txBody>
              <a:bodyPr wrap="none">
                <a:spAutoFit/>
              </a:bodyPr>
              <a:lstStyle/>
              <a:p>
                <a:r>
                  <a:rPr lang="en-US" sz="2000">
                    <a:latin typeface="Calibri" pitchFamily="34" charset="0"/>
                  </a:rPr>
                  <a:t>Increase productivity</a:t>
                </a:r>
              </a:p>
            </p:txBody>
          </p:sp>
        </p:grpSp>
        <p:grpSp>
          <p:nvGrpSpPr>
            <p:cNvPr id="7191" name="Group 24"/>
            <p:cNvGrpSpPr>
              <a:grpSpLocks/>
            </p:cNvGrpSpPr>
            <p:nvPr/>
          </p:nvGrpSpPr>
          <p:grpSpPr bwMode="auto">
            <a:xfrm>
              <a:off x="1591764" y="4033053"/>
              <a:ext cx="3021776" cy="1153429"/>
              <a:chOff x="1591764" y="4033051"/>
              <a:chExt cx="3021776" cy="1153429"/>
            </a:xfrm>
          </p:grpSpPr>
          <p:sp>
            <p:nvSpPr>
              <p:cNvPr id="6" name="Rectangle 5"/>
              <p:cNvSpPr/>
              <p:nvPr/>
            </p:nvSpPr>
            <p:spPr>
              <a:xfrm>
                <a:off x="1641634" y="4032798"/>
                <a:ext cx="2972534" cy="1153548"/>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196" name="TextBox 19"/>
              <p:cNvSpPr txBox="1">
                <a:spLocks noChangeArrowheads="1"/>
              </p:cNvSpPr>
              <p:nvPr/>
            </p:nvSpPr>
            <p:spPr bwMode="auto">
              <a:xfrm>
                <a:off x="1591764" y="4148892"/>
                <a:ext cx="2767576" cy="823071"/>
              </a:xfrm>
              <a:prstGeom prst="rect">
                <a:avLst/>
              </a:prstGeom>
              <a:noFill/>
              <a:ln w="9525">
                <a:noFill/>
                <a:miter lim="800000"/>
                <a:headEnd/>
                <a:tailEnd/>
              </a:ln>
            </p:spPr>
            <p:txBody>
              <a:bodyPr wrap="none">
                <a:spAutoFit/>
              </a:bodyPr>
              <a:lstStyle/>
              <a:p>
                <a:r>
                  <a:rPr lang="en-US" sz="2000">
                    <a:latin typeface="Calibri" pitchFamily="34" charset="0"/>
                  </a:rPr>
                  <a:t>Improvement in soil  </a:t>
                </a:r>
              </a:p>
              <a:p>
                <a:r>
                  <a:rPr lang="en-US" sz="2000">
                    <a:latin typeface="Calibri" pitchFamily="34" charset="0"/>
                  </a:rPr>
                  <a:t>aggregation </a:t>
                </a:r>
              </a:p>
            </p:txBody>
          </p:sp>
        </p:grpSp>
        <p:grpSp>
          <p:nvGrpSpPr>
            <p:cNvPr id="7192" name="Group 23"/>
            <p:cNvGrpSpPr>
              <a:grpSpLocks/>
            </p:cNvGrpSpPr>
            <p:nvPr/>
          </p:nvGrpSpPr>
          <p:grpSpPr bwMode="auto">
            <a:xfrm>
              <a:off x="1540304" y="5438822"/>
              <a:ext cx="3664678" cy="762000"/>
              <a:chOff x="1540304" y="5438819"/>
              <a:chExt cx="3664678" cy="762000"/>
            </a:xfrm>
          </p:grpSpPr>
          <p:sp>
            <p:nvSpPr>
              <p:cNvPr id="7" name="Rectangle 6"/>
              <p:cNvSpPr/>
              <p:nvPr/>
            </p:nvSpPr>
            <p:spPr>
              <a:xfrm>
                <a:off x="1641634" y="5439200"/>
                <a:ext cx="3537499" cy="762264"/>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194" name="TextBox 20"/>
              <p:cNvSpPr txBox="1">
                <a:spLocks noChangeArrowheads="1"/>
              </p:cNvSpPr>
              <p:nvPr/>
            </p:nvSpPr>
            <p:spPr bwMode="auto">
              <a:xfrm>
                <a:off x="1540304" y="5609537"/>
                <a:ext cx="3664678" cy="465214"/>
              </a:xfrm>
              <a:prstGeom prst="rect">
                <a:avLst/>
              </a:prstGeom>
              <a:noFill/>
              <a:ln w="9525">
                <a:noFill/>
                <a:miter lim="800000"/>
                <a:headEnd/>
                <a:tailEnd/>
              </a:ln>
            </p:spPr>
            <p:txBody>
              <a:bodyPr wrap="none">
                <a:spAutoFit/>
              </a:bodyPr>
              <a:lstStyle/>
              <a:p>
                <a:r>
                  <a:rPr lang="en-US" sz="2000">
                    <a:latin typeface="Calibri" pitchFamily="34" charset="0"/>
                  </a:rPr>
                  <a:t>High yield than conventional</a:t>
                </a:r>
              </a:p>
            </p:txBody>
          </p:sp>
        </p:grpSp>
      </p:grpSp>
      <p:grpSp>
        <p:nvGrpSpPr>
          <p:cNvPr id="7172" name="Group 28"/>
          <p:cNvGrpSpPr>
            <a:grpSpLocks/>
          </p:cNvGrpSpPr>
          <p:nvPr/>
        </p:nvGrpSpPr>
        <p:grpSpPr bwMode="auto">
          <a:xfrm>
            <a:off x="4953000" y="1676400"/>
            <a:ext cx="3962400" cy="4129088"/>
            <a:chOff x="639097" y="1600200"/>
            <a:chExt cx="4607149" cy="4800600"/>
          </a:xfrm>
        </p:grpSpPr>
        <p:sp>
          <p:nvSpPr>
            <p:cNvPr id="30" name="Rectangle 29"/>
            <p:cNvSpPr/>
            <p:nvPr/>
          </p:nvSpPr>
          <p:spPr>
            <a:xfrm>
              <a:off x="639097" y="1600200"/>
              <a:ext cx="2209439" cy="4800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180" name="TextBox 30"/>
            <p:cNvSpPr txBox="1">
              <a:spLocks noChangeArrowheads="1"/>
            </p:cNvSpPr>
            <p:nvPr/>
          </p:nvSpPr>
          <p:spPr bwMode="auto">
            <a:xfrm rot="-5400000">
              <a:off x="216095" y="3758947"/>
              <a:ext cx="1907080" cy="483106"/>
            </a:xfrm>
            <a:prstGeom prst="rect">
              <a:avLst/>
            </a:prstGeom>
            <a:noFill/>
            <a:ln w="9525">
              <a:noFill/>
              <a:miter lim="800000"/>
              <a:headEnd/>
              <a:tailEnd/>
            </a:ln>
          </p:spPr>
          <p:txBody>
            <a:bodyPr wrap="none">
              <a:spAutoFit/>
            </a:bodyPr>
            <a:lstStyle/>
            <a:p>
              <a:pPr algn="ctr"/>
              <a:r>
                <a:rPr lang="en-US" sz="2100" b="1">
                  <a:solidFill>
                    <a:schemeClr val="bg1"/>
                  </a:solidFill>
                  <a:latin typeface="Acme"/>
                </a:rPr>
                <a:t>DISADVANTAGE</a:t>
              </a:r>
            </a:p>
          </p:txBody>
        </p:sp>
        <p:grpSp>
          <p:nvGrpSpPr>
            <p:cNvPr id="7181" name="Group 31"/>
            <p:cNvGrpSpPr>
              <a:grpSpLocks/>
            </p:cNvGrpSpPr>
            <p:nvPr/>
          </p:nvGrpSpPr>
          <p:grpSpPr bwMode="auto">
            <a:xfrm>
              <a:off x="1708659" y="2346991"/>
              <a:ext cx="3537587" cy="942151"/>
              <a:chOff x="1708659" y="2346991"/>
              <a:chExt cx="3537587" cy="942151"/>
            </a:xfrm>
          </p:grpSpPr>
          <p:sp>
            <p:nvSpPr>
              <p:cNvPr id="45" name="Rectangle 44"/>
              <p:cNvSpPr/>
              <p:nvPr/>
            </p:nvSpPr>
            <p:spPr>
              <a:xfrm>
                <a:off x="1742893" y="2347699"/>
                <a:ext cx="3503353" cy="941294"/>
              </a:xfrm>
              <a:prstGeom prst="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186" name="TextBox 45"/>
              <p:cNvSpPr txBox="1">
                <a:spLocks noChangeArrowheads="1"/>
              </p:cNvSpPr>
              <p:nvPr/>
            </p:nvSpPr>
            <p:spPr bwMode="auto">
              <a:xfrm>
                <a:off x="1708659" y="2466071"/>
                <a:ext cx="2926673" cy="823071"/>
              </a:xfrm>
              <a:prstGeom prst="rect">
                <a:avLst/>
              </a:prstGeom>
              <a:noFill/>
              <a:ln w="9525">
                <a:noFill/>
                <a:miter lim="800000"/>
                <a:headEnd/>
                <a:tailEnd/>
              </a:ln>
            </p:spPr>
            <p:txBody>
              <a:bodyPr wrap="none">
                <a:spAutoFit/>
              </a:bodyPr>
              <a:lstStyle/>
              <a:p>
                <a:r>
                  <a:rPr lang="en-US" sz="2000">
                    <a:latin typeface="Calibri" pitchFamily="34" charset="0"/>
                  </a:rPr>
                  <a:t>Poses problem toward</a:t>
                </a:r>
              </a:p>
              <a:p>
                <a:r>
                  <a:rPr lang="en-US" sz="2000">
                    <a:latin typeface="Calibri" pitchFamily="34" charset="0"/>
                  </a:rPr>
                  <a:t> environment</a:t>
                </a:r>
              </a:p>
            </p:txBody>
          </p:sp>
        </p:grpSp>
        <p:grpSp>
          <p:nvGrpSpPr>
            <p:cNvPr id="7182" name="Group 33"/>
            <p:cNvGrpSpPr>
              <a:grpSpLocks/>
            </p:cNvGrpSpPr>
            <p:nvPr/>
          </p:nvGrpSpPr>
          <p:grpSpPr bwMode="auto">
            <a:xfrm>
              <a:off x="1676399" y="4366769"/>
              <a:ext cx="3569847" cy="1072052"/>
              <a:chOff x="1676399" y="4366767"/>
              <a:chExt cx="3569847" cy="1072052"/>
            </a:xfrm>
          </p:grpSpPr>
          <p:sp>
            <p:nvSpPr>
              <p:cNvPr id="41" name="Rectangle 40"/>
              <p:cNvSpPr/>
              <p:nvPr/>
            </p:nvSpPr>
            <p:spPr>
              <a:xfrm>
                <a:off x="1676444" y="4366865"/>
                <a:ext cx="3569802" cy="1072337"/>
              </a:xfrm>
              <a:prstGeom prst="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184" name="TextBox 41"/>
              <p:cNvSpPr txBox="1">
                <a:spLocks noChangeArrowheads="1"/>
              </p:cNvSpPr>
              <p:nvPr/>
            </p:nvSpPr>
            <p:spPr bwMode="auto">
              <a:xfrm>
                <a:off x="1676399" y="4491257"/>
                <a:ext cx="3565524" cy="823071"/>
              </a:xfrm>
              <a:prstGeom prst="rect">
                <a:avLst/>
              </a:prstGeom>
              <a:noFill/>
              <a:ln w="9525">
                <a:noFill/>
                <a:miter lim="800000"/>
                <a:headEnd/>
                <a:tailEnd/>
              </a:ln>
            </p:spPr>
            <p:txBody>
              <a:bodyPr wrap="none">
                <a:spAutoFit/>
              </a:bodyPr>
              <a:lstStyle/>
              <a:p>
                <a:r>
                  <a:rPr lang="en-US" sz="2000">
                    <a:latin typeface="Calibri" pitchFamily="34" charset="0"/>
                  </a:rPr>
                  <a:t>Nanoparticle are toxic </a:t>
                </a:r>
              </a:p>
              <a:p>
                <a:r>
                  <a:rPr lang="en-US" sz="2000">
                    <a:latin typeface="Calibri" pitchFamily="34" charset="0"/>
                  </a:rPr>
                  <a:t>when entering human body</a:t>
                </a:r>
              </a:p>
            </p:txBody>
          </p:sp>
        </p:grpSp>
      </p:grpSp>
      <p:sp>
        <p:nvSpPr>
          <p:cNvPr id="48" name="Rectangle 47"/>
          <p:cNvSpPr/>
          <p:nvPr/>
        </p:nvSpPr>
        <p:spPr>
          <a:xfrm>
            <a:off x="0" y="-4763"/>
            <a:ext cx="9144000" cy="4603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nvGrpSpPr>
          <p:cNvPr id="7174" name="Group 28"/>
          <p:cNvGrpSpPr>
            <a:grpSpLocks/>
          </p:cNvGrpSpPr>
          <p:nvPr/>
        </p:nvGrpSpPr>
        <p:grpSpPr bwMode="auto">
          <a:xfrm>
            <a:off x="557213" y="357188"/>
            <a:ext cx="8229600" cy="928687"/>
            <a:chOff x="0" y="0"/>
            <a:chExt cx="8229599" cy="1055340"/>
          </a:xfrm>
        </p:grpSpPr>
        <p:sp>
          <p:nvSpPr>
            <p:cNvPr id="32" name="Rounded Rectangle 31"/>
            <p:cNvSpPr/>
            <p:nvPr/>
          </p:nvSpPr>
          <p:spPr>
            <a:xfrm>
              <a:off x="0" y="0"/>
              <a:ext cx="8229599" cy="10553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3" name="Rounded Rectangle 4"/>
            <p:cNvSpPr/>
            <p:nvPr/>
          </p:nvSpPr>
          <p:spPr>
            <a:xfrm>
              <a:off x="50800" y="52315"/>
              <a:ext cx="8127999" cy="876744"/>
            </a:xfrm>
            <a:prstGeom prst="rect">
              <a:avLst/>
            </a:prstGeom>
          </p:spPr>
          <p:style>
            <a:lnRef idx="0">
              <a:scrgbClr r="0" g="0" b="0"/>
            </a:lnRef>
            <a:fillRef idx="0">
              <a:scrgbClr r="0" g="0" b="0"/>
            </a:fillRef>
            <a:effectRef idx="0">
              <a:scrgbClr r="0" g="0" b="0"/>
            </a:effectRef>
            <a:fontRef idx="minor">
              <a:schemeClr val="lt1"/>
            </a:fontRef>
          </p:style>
          <p:txBody>
            <a:bodyPr lIns="167640" tIns="167640" rIns="167640" bIns="167640" spcCol="1270" anchor="ctr"/>
            <a:lstStyle/>
            <a:p>
              <a:pPr algn="ctr" defTabSz="1955800">
                <a:lnSpc>
                  <a:spcPct val="90000"/>
                </a:lnSpc>
                <a:spcAft>
                  <a:spcPct val="35000"/>
                </a:spcAft>
                <a:defRPr/>
              </a:pPr>
              <a:r>
                <a:rPr lang="en-US" sz="4400" dirty="0"/>
                <a:t> Nano- Fertilizers</a:t>
              </a:r>
              <a:endParaRPr lang="en-IN" sz="44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85813" y="1457325"/>
          <a:ext cx="7864351" cy="4544851"/>
        </p:xfrm>
        <a:graphic>
          <a:graphicData uri="http://schemas.openxmlformats.org/drawingml/2006/table">
            <a:tbl>
              <a:tblPr firstRow="1" bandRow="1">
                <a:tableStyleId>{5C22544A-7EE6-4342-B048-85BDC9FD1C3A}</a:tableStyleId>
              </a:tblPr>
              <a:tblGrid>
                <a:gridCol w="638056"/>
                <a:gridCol w="1979272"/>
                <a:gridCol w="3280935"/>
                <a:gridCol w="1966088"/>
              </a:tblGrid>
              <a:tr h="442942">
                <a:tc>
                  <a:txBody>
                    <a:bodyPr/>
                    <a:lstStyle/>
                    <a:p>
                      <a:r>
                        <a:rPr lang="en-IN" dirty="0" smtClean="0">
                          <a:latin typeface="Times New Roman" pitchFamily="18" charset="0"/>
                          <a:cs typeface="Times New Roman" pitchFamily="18" charset="0"/>
                        </a:rPr>
                        <a:t>S.N0</a:t>
                      </a:r>
                      <a:endParaRPr lang="en-IN" dirty="0">
                        <a:latin typeface="Times New Roman" pitchFamily="18" charset="0"/>
                        <a:cs typeface="Times New Roman" pitchFamily="18" charset="0"/>
                      </a:endParaRPr>
                    </a:p>
                  </a:txBody>
                  <a:tcPr marL="68580" marR="68580"/>
                </a:tc>
                <a:tc>
                  <a:txBody>
                    <a:bodyPr/>
                    <a:lstStyle/>
                    <a:p>
                      <a:r>
                        <a:rPr lang="en-IN" dirty="0" smtClean="0">
                          <a:latin typeface="Times New Roman" pitchFamily="18" charset="0"/>
                          <a:cs typeface="Times New Roman" pitchFamily="18" charset="0"/>
                        </a:rPr>
                        <a:t>Properties</a:t>
                      </a:r>
                      <a:endParaRPr lang="en-IN" dirty="0">
                        <a:latin typeface="Times New Roman" pitchFamily="18" charset="0"/>
                        <a:cs typeface="Times New Roman" pitchFamily="18" charset="0"/>
                      </a:endParaRPr>
                    </a:p>
                  </a:txBody>
                  <a:tcPr marL="68580" marR="68580"/>
                </a:tc>
                <a:tc>
                  <a:txBody>
                    <a:bodyPr/>
                    <a:lstStyle/>
                    <a:p>
                      <a:r>
                        <a:rPr lang="en-IN" dirty="0" err="1" smtClean="0">
                          <a:latin typeface="Times New Roman" pitchFamily="18" charset="0"/>
                          <a:cs typeface="Times New Roman" pitchFamily="18" charset="0"/>
                        </a:rPr>
                        <a:t>Nano</a:t>
                      </a:r>
                      <a:r>
                        <a:rPr lang="en-IN" dirty="0" smtClean="0">
                          <a:latin typeface="Times New Roman" pitchFamily="18" charset="0"/>
                          <a:cs typeface="Times New Roman" pitchFamily="18" charset="0"/>
                        </a:rPr>
                        <a:t>-Fertilizers enabled</a:t>
                      </a:r>
                      <a:r>
                        <a:rPr lang="en-IN" baseline="0"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technologies</a:t>
                      </a:r>
                      <a:endParaRPr lang="en-IN" dirty="0">
                        <a:latin typeface="Times New Roman" pitchFamily="18" charset="0"/>
                        <a:cs typeface="Times New Roman" pitchFamily="18" charset="0"/>
                      </a:endParaRPr>
                    </a:p>
                  </a:txBody>
                  <a:tcPr marL="68580" marR="68580"/>
                </a:tc>
                <a:tc>
                  <a:txBody>
                    <a:bodyPr/>
                    <a:lstStyle/>
                    <a:p>
                      <a:r>
                        <a:rPr lang="en-IN" dirty="0" smtClean="0">
                          <a:latin typeface="Times New Roman" pitchFamily="18" charset="0"/>
                          <a:cs typeface="Times New Roman" pitchFamily="18" charset="0"/>
                        </a:rPr>
                        <a:t>Conventional technology</a:t>
                      </a:r>
                      <a:endParaRPr lang="en-IN" dirty="0">
                        <a:latin typeface="Times New Roman" pitchFamily="18" charset="0"/>
                        <a:cs typeface="Times New Roman" pitchFamily="18" charset="0"/>
                      </a:endParaRPr>
                    </a:p>
                  </a:txBody>
                  <a:tcPr marL="68580" marR="68580"/>
                </a:tc>
              </a:tr>
              <a:tr h="2103976">
                <a:tc>
                  <a:txBody>
                    <a:bodyPr/>
                    <a:lstStyle/>
                    <a:p>
                      <a:r>
                        <a:rPr lang="en-IN" dirty="0" smtClean="0">
                          <a:latin typeface="Times New Roman" pitchFamily="18" charset="0"/>
                          <a:cs typeface="Times New Roman" pitchFamily="18" charset="0"/>
                        </a:rPr>
                        <a:t>1</a:t>
                      </a:r>
                      <a:endParaRPr lang="en-IN" dirty="0">
                        <a:latin typeface="Times New Roman" pitchFamily="18" charset="0"/>
                        <a:cs typeface="Times New Roman" pitchFamily="18" charset="0"/>
                      </a:endParaRPr>
                    </a:p>
                  </a:txBody>
                  <a:tcPr marL="68580" marR="68580"/>
                </a:tc>
                <a:tc>
                  <a:txBody>
                    <a:bodyPr/>
                    <a:lstStyle/>
                    <a:p>
                      <a:r>
                        <a:rPr lang="en-IN" dirty="0" smtClean="0">
                          <a:latin typeface="Times New Roman" pitchFamily="18" charset="0"/>
                          <a:cs typeface="Times New Roman" pitchFamily="18" charset="0"/>
                        </a:rPr>
                        <a:t>Solubility and</a:t>
                      </a:r>
                      <a:r>
                        <a:rPr lang="en-IN" baseline="0"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dispersion of mineral micronutrients</a:t>
                      </a:r>
                      <a:endParaRPr lang="en-IN" dirty="0">
                        <a:latin typeface="Times New Roman" pitchFamily="18" charset="0"/>
                        <a:cs typeface="Times New Roman" pitchFamily="18" charset="0"/>
                      </a:endParaRPr>
                    </a:p>
                  </a:txBody>
                  <a:tcPr marL="68580" marR="68580"/>
                </a:tc>
                <a:tc>
                  <a:txBody>
                    <a:bodyPr/>
                    <a:lstStyle/>
                    <a:p>
                      <a:r>
                        <a:rPr lang="en-IN" dirty="0" err="1" smtClean="0">
                          <a:latin typeface="Times New Roman" pitchFamily="18" charset="0"/>
                          <a:cs typeface="Times New Roman" pitchFamily="18" charset="0"/>
                        </a:rPr>
                        <a:t>Nano</a:t>
                      </a:r>
                      <a:r>
                        <a:rPr lang="en-IN" dirty="0" smtClean="0">
                          <a:latin typeface="Times New Roman" pitchFamily="18" charset="0"/>
                          <a:cs typeface="Times New Roman" pitchFamily="18" charset="0"/>
                        </a:rPr>
                        <a:t>-sized formulation</a:t>
                      </a:r>
                      <a:r>
                        <a:rPr lang="en-IN" baseline="0" dirty="0" smtClean="0">
                          <a:latin typeface="Times New Roman" pitchFamily="18" charset="0"/>
                          <a:cs typeface="Times New Roman" pitchFamily="18" charset="0"/>
                        </a:rPr>
                        <a:t> of mineral micronutrients may improve solubility and dispersion of insoluble nutrient in soil absorption and fixation, and increase bioavailability.</a:t>
                      </a:r>
                      <a:endParaRPr lang="en-IN" dirty="0">
                        <a:latin typeface="Times New Roman" pitchFamily="18" charset="0"/>
                        <a:cs typeface="Times New Roman" pitchFamily="18" charset="0"/>
                      </a:endParaRPr>
                    </a:p>
                  </a:txBody>
                  <a:tcPr marL="68580" marR="68580"/>
                </a:tc>
                <a:tc>
                  <a:txBody>
                    <a:bodyPr/>
                    <a:lstStyle/>
                    <a:p>
                      <a:r>
                        <a:rPr lang="en-IN" dirty="0" smtClean="0">
                          <a:latin typeface="Times New Roman" pitchFamily="18" charset="0"/>
                          <a:cs typeface="Times New Roman" pitchFamily="18" charset="0"/>
                        </a:rPr>
                        <a:t>Less bioavailability to plants due to large particle size and less solubility.</a:t>
                      </a:r>
                      <a:endParaRPr lang="en-IN" dirty="0">
                        <a:latin typeface="Times New Roman" pitchFamily="18" charset="0"/>
                        <a:cs typeface="Times New Roman" pitchFamily="18" charset="0"/>
                      </a:endParaRPr>
                    </a:p>
                  </a:txBody>
                  <a:tcPr marL="68580" marR="68580"/>
                </a:tc>
              </a:tr>
              <a:tr h="1800795">
                <a:tc>
                  <a:txBody>
                    <a:bodyPr/>
                    <a:lstStyle/>
                    <a:p>
                      <a:r>
                        <a:rPr lang="en-IN" dirty="0" smtClean="0">
                          <a:latin typeface="Times New Roman" pitchFamily="18" charset="0"/>
                          <a:cs typeface="Times New Roman" pitchFamily="18" charset="0"/>
                        </a:rPr>
                        <a:t>2</a:t>
                      </a:r>
                      <a:endParaRPr lang="en-IN" dirty="0">
                        <a:latin typeface="Times New Roman" pitchFamily="18" charset="0"/>
                        <a:cs typeface="Times New Roman" pitchFamily="18" charset="0"/>
                      </a:endParaRPr>
                    </a:p>
                  </a:txBody>
                  <a:tcPr marL="68580" marR="68580"/>
                </a:tc>
                <a:tc>
                  <a:txBody>
                    <a:bodyPr/>
                    <a:lstStyle/>
                    <a:p>
                      <a:r>
                        <a:rPr lang="en-IN" dirty="0" smtClean="0">
                          <a:latin typeface="Times New Roman" pitchFamily="18" charset="0"/>
                          <a:cs typeface="Times New Roman" pitchFamily="18" charset="0"/>
                        </a:rPr>
                        <a:t>Nutrient uptake efficiency</a:t>
                      </a:r>
                      <a:endParaRPr lang="en-IN" dirty="0">
                        <a:latin typeface="Times New Roman" pitchFamily="18" charset="0"/>
                        <a:cs typeface="Times New Roman" pitchFamily="18" charset="0"/>
                      </a:endParaRPr>
                    </a:p>
                  </a:txBody>
                  <a:tcPr marL="68580" marR="68580"/>
                </a:tc>
                <a:tc>
                  <a:txBody>
                    <a:bodyPr/>
                    <a:lstStyle/>
                    <a:p>
                      <a:r>
                        <a:rPr lang="en-IN" baseline="0" dirty="0" smtClean="0">
                          <a:latin typeface="Times New Roman" pitchFamily="18" charset="0"/>
                          <a:cs typeface="Times New Roman" pitchFamily="18" charset="0"/>
                        </a:rPr>
                        <a:t>Increase fertilizer efficiency and uptake ratio of the soil nutrients in crop production and save fertilizer resources.</a:t>
                      </a:r>
                      <a:endParaRPr lang="en-IN" dirty="0">
                        <a:latin typeface="Times New Roman" pitchFamily="18" charset="0"/>
                        <a:cs typeface="Times New Roman" pitchFamily="18" charset="0"/>
                      </a:endParaRPr>
                    </a:p>
                  </a:txBody>
                  <a:tcPr marL="68580" marR="68580"/>
                </a:tc>
                <a:tc>
                  <a:txBody>
                    <a:bodyPr/>
                    <a:lstStyle/>
                    <a:p>
                      <a:r>
                        <a:rPr lang="en-IN" dirty="0" smtClean="0">
                          <a:latin typeface="Times New Roman" pitchFamily="18" charset="0"/>
                          <a:cs typeface="Times New Roman" pitchFamily="18" charset="0"/>
                        </a:rPr>
                        <a:t>Bulk composite is not available for roots and decrease efficiency.</a:t>
                      </a:r>
                      <a:endParaRPr lang="en-IN" dirty="0">
                        <a:latin typeface="Times New Roman" pitchFamily="18" charset="0"/>
                        <a:cs typeface="Times New Roman" pitchFamily="18" charset="0"/>
                      </a:endParaRPr>
                    </a:p>
                  </a:txBody>
                  <a:tcPr marL="68580" marR="68580"/>
                </a:tc>
              </a:tr>
            </a:tbl>
          </a:graphicData>
        </a:graphic>
      </p:graphicFrame>
      <p:sp>
        <p:nvSpPr>
          <p:cNvPr id="8216" name="Rectangle 5"/>
          <p:cNvSpPr>
            <a:spLocks noChangeArrowheads="1"/>
          </p:cNvSpPr>
          <p:nvPr/>
        </p:nvSpPr>
        <p:spPr bwMode="auto">
          <a:xfrm>
            <a:off x="7358063" y="6429375"/>
            <a:ext cx="1749425" cy="369888"/>
          </a:xfrm>
          <a:prstGeom prst="rect">
            <a:avLst/>
          </a:prstGeom>
          <a:noFill/>
          <a:ln w="9525">
            <a:noFill/>
            <a:miter lim="800000"/>
            <a:headEnd/>
            <a:tailEnd/>
          </a:ln>
        </p:spPr>
        <p:txBody>
          <a:bodyPr wrap="none">
            <a:spAutoFit/>
          </a:bodyPr>
          <a:lstStyle/>
          <a:p>
            <a:r>
              <a:rPr lang="en-IN" b="1">
                <a:latin typeface="Times New Roman" pitchFamily="18" charset="0"/>
                <a:cs typeface="Times New Roman" pitchFamily="18" charset="0"/>
              </a:rPr>
              <a:t>(Cui et al. 2010)</a:t>
            </a:r>
            <a:endParaRPr lang="en-US"/>
          </a:p>
        </p:txBody>
      </p:sp>
      <p:grpSp>
        <p:nvGrpSpPr>
          <p:cNvPr id="8217" name="Group 6"/>
          <p:cNvGrpSpPr>
            <a:grpSpLocks/>
          </p:cNvGrpSpPr>
          <p:nvPr/>
        </p:nvGrpSpPr>
        <p:grpSpPr bwMode="auto">
          <a:xfrm>
            <a:off x="557213" y="142875"/>
            <a:ext cx="8229600" cy="928688"/>
            <a:chOff x="0" y="0"/>
            <a:chExt cx="8229599" cy="1055340"/>
          </a:xfrm>
        </p:grpSpPr>
        <p:sp>
          <p:nvSpPr>
            <p:cNvPr id="8" name="Rounded Rectangle 7"/>
            <p:cNvSpPr/>
            <p:nvPr/>
          </p:nvSpPr>
          <p:spPr>
            <a:xfrm>
              <a:off x="0" y="0"/>
              <a:ext cx="8229599" cy="10553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Rounded Rectangle 4"/>
            <p:cNvSpPr/>
            <p:nvPr/>
          </p:nvSpPr>
          <p:spPr>
            <a:xfrm>
              <a:off x="50800" y="52317"/>
              <a:ext cx="8127999" cy="876744"/>
            </a:xfrm>
            <a:prstGeom prst="rect">
              <a:avLst/>
            </a:prstGeom>
          </p:spPr>
          <p:style>
            <a:lnRef idx="0">
              <a:scrgbClr r="0" g="0" b="0"/>
            </a:lnRef>
            <a:fillRef idx="0">
              <a:scrgbClr r="0" g="0" b="0"/>
            </a:fillRef>
            <a:effectRef idx="0">
              <a:scrgbClr r="0" g="0" b="0"/>
            </a:effectRef>
            <a:fontRef idx="minor">
              <a:schemeClr val="lt1"/>
            </a:fontRef>
          </p:style>
          <p:txBody>
            <a:bodyPr lIns="167640" tIns="167640" rIns="167640" bIns="167640" spcCol="1270" anchor="ctr"/>
            <a:lstStyle/>
            <a:p>
              <a:pPr algn="ctr" defTabSz="1955800">
                <a:lnSpc>
                  <a:spcPct val="90000"/>
                </a:lnSpc>
                <a:spcAft>
                  <a:spcPct val="35000"/>
                </a:spcAft>
                <a:defRPr/>
              </a:pPr>
              <a:r>
                <a:rPr lang="en-US" sz="2800" dirty="0"/>
                <a:t>Comparison of Nano fertilizer and Conventional fertilizers applications</a:t>
              </a:r>
              <a:endParaRPr lang="en-IN" sz="2800"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92D0BD2-4ADF-4889-A077-46F55E2C67AE}" type="slidenum">
              <a:rPr lang="en-US" smtClean="0"/>
              <a:pPr>
                <a:defRPr/>
              </a:pPr>
              <a:t>8</a:t>
            </a:fld>
            <a:endParaRPr lang="en-US" dirty="0"/>
          </a:p>
        </p:txBody>
      </p:sp>
      <p:grpSp>
        <p:nvGrpSpPr>
          <p:cNvPr id="9219" name="Group 4"/>
          <p:cNvGrpSpPr>
            <a:grpSpLocks/>
          </p:cNvGrpSpPr>
          <p:nvPr/>
        </p:nvGrpSpPr>
        <p:grpSpPr bwMode="auto">
          <a:xfrm>
            <a:off x="557213" y="142875"/>
            <a:ext cx="8229600" cy="928688"/>
            <a:chOff x="0" y="0"/>
            <a:chExt cx="8229599" cy="1055340"/>
          </a:xfrm>
        </p:grpSpPr>
        <p:sp>
          <p:nvSpPr>
            <p:cNvPr id="6" name="Rounded Rectangle 5"/>
            <p:cNvSpPr/>
            <p:nvPr/>
          </p:nvSpPr>
          <p:spPr>
            <a:xfrm>
              <a:off x="0" y="0"/>
              <a:ext cx="8229599" cy="10553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 name="Rounded Rectangle 4"/>
            <p:cNvSpPr/>
            <p:nvPr/>
          </p:nvSpPr>
          <p:spPr>
            <a:xfrm>
              <a:off x="50800" y="52317"/>
              <a:ext cx="8127999" cy="876744"/>
            </a:xfrm>
            <a:prstGeom prst="rect">
              <a:avLst/>
            </a:prstGeom>
          </p:spPr>
          <p:style>
            <a:lnRef idx="0">
              <a:scrgbClr r="0" g="0" b="0"/>
            </a:lnRef>
            <a:fillRef idx="0">
              <a:scrgbClr r="0" g="0" b="0"/>
            </a:fillRef>
            <a:effectRef idx="0">
              <a:scrgbClr r="0" g="0" b="0"/>
            </a:effectRef>
            <a:fontRef idx="minor">
              <a:schemeClr val="lt1"/>
            </a:fontRef>
          </p:style>
          <p:txBody>
            <a:bodyPr lIns="167640" tIns="167640" rIns="167640" bIns="167640" spcCol="1270" anchor="ctr"/>
            <a:lstStyle/>
            <a:p>
              <a:pPr algn="ctr" defTabSz="1955800">
                <a:lnSpc>
                  <a:spcPct val="90000"/>
                </a:lnSpc>
                <a:spcAft>
                  <a:spcPct val="35000"/>
                </a:spcAft>
                <a:defRPr/>
              </a:pPr>
              <a:r>
                <a:rPr lang="en-US" sz="4400" dirty="0"/>
                <a:t> Biosynthesis of Nano Fertilizers</a:t>
              </a:r>
              <a:endParaRPr lang="en-IN" sz="4400" dirty="0"/>
            </a:p>
          </p:txBody>
        </p:sp>
      </p:grpSp>
      <p:pic>
        <p:nvPicPr>
          <p:cNvPr id="9220" name="Picture 4" descr="C:\Users\HP-PC\Desktop\top down and bottom up crop.png"/>
          <p:cNvPicPr>
            <a:picLocks noChangeAspect="1" noChangeArrowheads="1"/>
          </p:cNvPicPr>
          <p:nvPr/>
        </p:nvPicPr>
        <p:blipFill>
          <a:blip r:embed="rId2"/>
          <a:srcRect/>
          <a:stretch>
            <a:fillRect/>
          </a:stretch>
        </p:blipFill>
        <p:spPr bwMode="auto">
          <a:xfrm>
            <a:off x="1990725" y="1285875"/>
            <a:ext cx="5724525" cy="488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IN" smtClean="0"/>
              <a:t>Maharana Partap University of Agriculture and Technology,Udaipur,India</a:t>
            </a:r>
            <a:endParaRPr lang="en-IN"/>
          </a:p>
        </p:txBody>
      </p:sp>
      <p:pic>
        <p:nvPicPr>
          <p:cNvPr id="10243" name="Picture 2"/>
          <p:cNvPicPr>
            <a:picLocks noChangeAspect="1" noChangeArrowheads="1"/>
          </p:cNvPicPr>
          <p:nvPr/>
        </p:nvPicPr>
        <p:blipFill>
          <a:blip r:embed="rId2"/>
          <a:srcRect/>
          <a:stretch>
            <a:fillRect/>
          </a:stretch>
        </p:blipFill>
        <p:spPr bwMode="auto">
          <a:xfrm>
            <a:off x="293688" y="214313"/>
            <a:ext cx="8850312" cy="5643562"/>
          </a:xfrm>
          <a:prstGeom prst="rect">
            <a:avLst/>
          </a:prstGeom>
          <a:noFill/>
          <a:ln w="9525">
            <a:noFill/>
            <a:miter lim="800000"/>
            <a:headEnd/>
            <a:tailEnd/>
          </a:ln>
        </p:spPr>
      </p:pic>
      <p:sp>
        <p:nvSpPr>
          <p:cNvPr id="10244" name="Rectangle 3"/>
          <p:cNvSpPr>
            <a:spLocks noChangeArrowheads="1"/>
          </p:cNvSpPr>
          <p:nvPr/>
        </p:nvSpPr>
        <p:spPr bwMode="auto">
          <a:xfrm>
            <a:off x="5572125" y="6286500"/>
            <a:ext cx="3365500" cy="369888"/>
          </a:xfrm>
          <a:prstGeom prst="rect">
            <a:avLst/>
          </a:prstGeom>
          <a:noFill/>
          <a:ln w="9525">
            <a:noFill/>
            <a:miter lim="800000"/>
            <a:headEnd/>
            <a:tailEnd/>
          </a:ln>
        </p:spPr>
        <p:txBody>
          <a:bodyPr wrap="none">
            <a:spAutoFit/>
          </a:bodyPr>
          <a:lstStyle/>
          <a:p>
            <a:r>
              <a:rPr lang="en-US"/>
              <a:t>DOI: 10.1021/acs.jafc.7b02178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6653</TotalTime>
  <Words>2514</Words>
  <Application>Microsoft Office PowerPoint</Application>
  <PresentationFormat>On-screen Show (4:3)</PresentationFormat>
  <Paragraphs>424</Paragraphs>
  <Slides>48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Times New Roman</vt:lpstr>
      <vt:lpstr>Arial Black</vt:lpstr>
      <vt:lpstr>Acme</vt:lpstr>
      <vt:lpstr>Symbol</vt:lpstr>
      <vt:lpstr>Mangal</vt:lpstr>
      <vt:lpstr>Office Theme</vt:lpstr>
      <vt:lpstr>Dr. Devendra Jain Assistant Professor Department of Molecular Biology and Biotechnology Maharana Pratap University of  Agriculture and Technology Udaipur (Rajasthan), India devendrajain@mpuat.ac.in; devroshan@gmail.com ; +91-9929840357</vt:lpstr>
      <vt:lpstr>Slide 2</vt:lpstr>
      <vt:lpstr>Slide 3</vt:lpstr>
      <vt:lpstr>Slide 4</vt:lpstr>
      <vt:lpstr>Slide 5</vt:lpstr>
      <vt:lpstr>ADVANTAGE AND DISADVANTAGE</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of Nanoparticle</dc:title>
  <dc:creator>Dr Vinod Saharan</dc:creator>
  <cp:lastModifiedBy>HP</cp:lastModifiedBy>
  <cp:revision>185</cp:revision>
  <dcterms:created xsi:type="dcterms:W3CDTF">2011-08-03T05:40:55Z</dcterms:created>
  <dcterms:modified xsi:type="dcterms:W3CDTF">2019-04-06T06:18:15Z</dcterms:modified>
</cp:coreProperties>
</file>